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81" r:id="rId6"/>
    <p:sldId id="282" r:id="rId7"/>
    <p:sldId id="278" r:id="rId8"/>
    <p:sldId id="279" r:id="rId9"/>
    <p:sldId id="283" r:id="rId10"/>
    <p:sldId id="297" r:id="rId11"/>
    <p:sldId id="284" r:id="rId12"/>
    <p:sldId id="260" r:id="rId13"/>
    <p:sldId id="300" r:id="rId14"/>
    <p:sldId id="301" r:id="rId15"/>
    <p:sldId id="302" r:id="rId16"/>
    <p:sldId id="263" r:id="rId17"/>
    <p:sldId id="298" r:id="rId18"/>
    <p:sldId id="264" r:id="rId19"/>
    <p:sldId id="285" r:id="rId20"/>
    <p:sldId id="265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9" r:id="rId29"/>
    <p:sldId id="273" r:id="rId30"/>
    <p:sldId id="274" r:id="rId31"/>
    <p:sldId id="272" r:id="rId32"/>
    <p:sldId id="275" r:id="rId33"/>
    <p:sldId id="296" r:id="rId34"/>
    <p:sldId id="294" r:id="rId35"/>
    <p:sldId id="295" r:id="rId36"/>
    <p:sldId id="261" r:id="rId37"/>
    <p:sldId id="262" r:id="rId38"/>
    <p:sldId id="276" r:id="rId39"/>
    <p:sldId id="259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6F30"/>
    <a:srgbClr val="46282C"/>
    <a:srgbClr val="FBD752"/>
    <a:srgbClr val="FFFFFF"/>
    <a:srgbClr val="C00000"/>
    <a:srgbClr val="FFF2CC"/>
    <a:srgbClr val="452929"/>
    <a:srgbClr val="FAC403"/>
    <a:srgbClr val="000000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rgbClr val="46282C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400" dirty="0" smtClean="0"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스마트 기기 보유 현황</a:t>
            </a:r>
            <a:endParaRPr lang="ko-KR" altLang="en-US" sz="2400" dirty="0">
              <a:solidFill>
                <a:srgbClr val="46282C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c:rich>
      </c:tx>
      <c:layout>
        <c:manualLayout>
          <c:xMode val="edge"/>
          <c:yMode val="edge"/>
          <c:x val="0.10395225684817569"/>
          <c:y val="3.87274232267196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rgbClr val="46282C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스마트워치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24.7</c:v>
                </c:pt>
                <c:pt idx="1">
                  <c:v>19.5</c:v>
                </c:pt>
                <c:pt idx="2">
                  <c:v>31.3</c:v>
                </c:pt>
                <c:pt idx="3">
                  <c:v>44.1</c:v>
                </c:pt>
                <c:pt idx="4">
                  <c:v>55.7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7A-4EB4-B01E-BD81FE334E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무선이어폰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66.5</c:v>
                </c:pt>
                <c:pt idx="1">
                  <c:v>74.599999999999994</c:v>
                </c:pt>
                <c:pt idx="2">
                  <c:v>62.8</c:v>
                </c:pt>
                <c:pt idx="3">
                  <c:v>51</c:v>
                </c:pt>
                <c:pt idx="4">
                  <c:v>40.1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7A-4EB4-B01E-BD81FE334ED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06124111"/>
        <c:axId val="1306124527"/>
      </c:lineChart>
      <c:catAx>
        <c:axId val="1306124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46282C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+mn-cs"/>
              </a:defRPr>
            </a:pPr>
            <a:endParaRPr lang="ko-KR"/>
          </a:p>
        </c:txPr>
        <c:crossAx val="1306124527"/>
        <c:crosses val="autoZero"/>
        <c:auto val="1"/>
        <c:lblAlgn val="ctr"/>
        <c:lblOffset val="100"/>
        <c:noMultiLvlLbl val="0"/>
      </c:catAx>
      <c:valAx>
        <c:axId val="13061245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6124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46282C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F3C7-5C08-435D-8D59-7234A449261E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00C2E-DCC5-4E6D-9251-DC69A5F56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829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F3C7-5C08-435D-8D59-7234A449261E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00C2E-DCC5-4E6D-9251-DC69A5F56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725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F3C7-5C08-435D-8D59-7234A449261E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00C2E-DCC5-4E6D-9251-DC69A5F56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605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F3C7-5C08-435D-8D59-7234A449261E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00C2E-DCC5-4E6D-9251-DC69A5F56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41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F3C7-5C08-435D-8D59-7234A449261E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00C2E-DCC5-4E6D-9251-DC69A5F56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21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F3C7-5C08-435D-8D59-7234A449261E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00C2E-DCC5-4E6D-9251-DC69A5F56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44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F3C7-5C08-435D-8D59-7234A449261E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00C2E-DCC5-4E6D-9251-DC69A5F56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123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F3C7-5C08-435D-8D59-7234A449261E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00C2E-DCC5-4E6D-9251-DC69A5F56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04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F3C7-5C08-435D-8D59-7234A449261E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00C2E-DCC5-4E6D-9251-DC69A5F56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86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F3C7-5C08-435D-8D59-7234A449261E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00C2E-DCC5-4E6D-9251-DC69A5F56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134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F3C7-5C08-435D-8D59-7234A449261E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00C2E-DCC5-4E6D-9251-DC69A5F56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78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BF3C7-5C08-435D-8D59-7234A449261E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00C2E-DCC5-4E6D-9251-DC69A5F56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529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3.gif"/><Relationship Id="rId4" Type="http://schemas.openxmlformats.org/officeDocument/2006/relationships/image" Target="../media/image9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30.png"/><Relationship Id="rId4" Type="http://schemas.microsoft.com/office/2007/relationships/hdphoto" Target="../media/hdphoto5.wdp"/><Relationship Id="rId9" Type="http://schemas.microsoft.com/office/2007/relationships/hdphoto" Target="../media/hdphoto7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microsoft.com/office/2007/relationships/hdphoto" Target="../media/hdphoto12.wdp"/><Relationship Id="rId2" Type="http://schemas.openxmlformats.org/officeDocument/2006/relationships/image" Target="../media/image1.png"/><Relationship Id="rId16" Type="http://schemas.microsoft.com/office/2007/relationships/hdphoto" Target="../media/hdphoto14.wdp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38.png"/><Relationship Id="rId14" Type="http://schemas.microsoft.com/office/2007/relationships/hdphoto" Target="../media/hdphoto13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565358" y="2148054"/>
            <a:ext cx="5061284" cy="1546057"/>
          </a:xfrm>
        </p:spPr>
        <p:txBody>
          <a:bodyPr anchor="ctr">
            <a:noAutofit/>
          </a:bodyPr>
          <a:lstStyle/>
          <a:p>
            <a:r>
              <a:rPr lang="ko-KR" altLang="en-US" sz="9600" dirty="0" smtClean="0">
                <a:ln w="38100">
                  <a:solidFill>
                    <a:srgbClr val="FFFFFF"/>
                  </a:solidFill>
                </a:ln>
                <a:solidFill>
                  <a:srgbClr val="FAC403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  <a:cs typeface="둥근모꼴" panose="020B0500000000000000" pitchFamily="50" charset="-127"/>
              </a:rPr>
              <a:t>반숙이</a:t>
            </a:r>
            <a:endParaRPr lang="ko-KR" altLang="en-US" sz="9600" dirty="0">
              <a:ln w="38100">
                <a:solidFill>
                  <a:srgbClr val="FFFFFF"/>
                </a:solidFill>
              </a:ln>
              <a:solidFill>
                <a:srgbClr val="FAC403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SB 어그로 Bold" panose="02020603020101020101" pitchFamily="18" charset="-127"/>
              <a:ea typeface="SB 어그로 Bold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824662" y="4665660"/>
            <a:ext cx="5843337" cy="1094874"/>
          </a:xfrm>
        </p:spPr>
        <p:txBody>
          <a:bodyPr anchor="ctr"/>
          <a:lstStyle/>
          <a:p>
            <a:pPr algn="r"/>
            <a:r>
              <a:rPr lang="en-US" altLang="ko-KR" dirty="0" smtClean="0">
                <a:solidFill>
                  <a:srgbClr val="8F563B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A302</a:t>
            </a:r>
            <a:r>
              <a:rPr lang="en-US" altLang="ko-KR" dirty="0" smtClean="0">
                <a:ln>
                  <a:solidFill>
                    <a:srgbClr val="FBD752"/>
                  </a:solidFill>
                </a:ln>
                <a:solidFill>
                  <a:srgbClr val="8F563B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rgbClr val="8F563B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구운소금</a:t>
            </a:r>
            <a:endParaRPr lang="en-US" altLang="ko-KR" dirty="0" smtClean="0">
              <a:solidFill>
                <a:srgbClr val="8F563B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r"/>
            <a:r>
              <a:rPr lang="ko-KR" altLang="en-US" sz="1600" dirty="0" err="1" smtClean="0">
                <a:solidFill>
                  <a:srgbClr val="45283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윤병희</a:t>
            </a:r>
            <a:r>
              <a:rPr lang="ko-KR" altLang="en-US" sz="1600" dirty="0" smtClean="0">
                <a:solidFill>
                  <a:srgbClr val="45283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김영진 </a:t>
            </a:r>
            <a:r>
              <a:rPr lang="ko-KR" altLang="en-US" sz="1600" dirty="0" err="1" smtClean="0">
                <a:solidFill>
                  <a:srgbClr val="45283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엄윤준</a:t>
            </a:r>
            <a:r>
              <a:rPr lang="ko-KR" altLang="en-US" sz="1600" dirty="0" smtClean="0">
                <a:solidFill>
                  <a:srgbClr val="45283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1600" dirty="0" err="1" smtClean="0">
                <a:solidFill>
                  <a:srgbClr val="45283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원기훈</a:t>
            </a:r>
            <a:r>
              <a:rPr lang="ko-KR" altLang="en-US" sz="1600" dirty="0" smtClean="0">
                <a:solidFill>
                  <a:srgbClr val="45283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정유진 </a:t>
            </a:r>
            <a:r>
              <a:rPr lang="ko-KR" altLang="en-US" sz="1600" dirty="0" err="1" smtClean="0">
                <a:solidFill>
                  <a:srgbClr val="45283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형서희</a:t>
            </a:r>
            <a:endParaRPr lang="ko-KR" altLang="en-US" sz="1600" dirty="0">
              <a:solidFill>
                <a:srgbClr val="45283C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8235" y="4767928"/>
            <a:ext cx="88233" cy="790661"/>
          </a:xfrm>
          <a:prstGeom prst="rect">
            <a:avLst/>
          </a:prstGeom>
          <a:solidFill>
            <a:srgbClr val="FAC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3565358" y="1403685"/>
            <a:ext cx="5061284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>
                <a:ln w="12700">
                  <a:noFill/>
                </a:ln>
                <a:solidFill>
                  <a:srgbClr val="8F563B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당신의 일상을 움직이게 할</a:t>
            </a:r>
            <a:endParaRPr lang="ko-KR" altLang="en-US" sz="3200" dirty="0">
              <a:ln w="12700">
                <a:noFill/>
              </a:ln>
              <a:solidFill>
                <a:srgbClr val="8F563B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31" y="3694111"/>
            <a:ext cx="2143628" cy="214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8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82" b="92941" l="2750" r="98250">
                        <a14:foregroundMark x1="43500" y1="23824" x2="23250" y2="28824"/>
                        <a14:foregroundMark x1="24750" y1="17647" x2="6750" y2="79706"/>
                        <a14:foregroundMark x1="18000" y1="26471" x2="7750" y2="55000"/>
                        <a14:foregroundMark x1="21000" y1="80882" x2="48500" y2="82353"/>
                        <a14:foregroundMark x1="14250" y1="74412" x2="40250" y2="77647"/>
                        <a14:foregroundMark x1="39250" y1="17353" x2="71250" y2="77059"/>
                        <a14:foregroundMark x1="50750" y1="24118" x2="64750" y2="79118"/>
                        <a14:foregroundMark x1="66250" y1="82941" x2="92000" y2="80294"/>
                        <a14:foregroundMark x1="87500" y1="43529" x2="87500" y2="43529"/>
                        <a14:foregroundMark x1="87750" y1="47353" x2="93000" y2="667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5757" y="2494392"/>
            <a:ext cx="2960486" cy="2516413"/>
          </a:xfrm>
          <a:prstGeom prst="rect">
            <a:avLst/>
          </a:prstGeom>
        </p:spPr>
      </p:pic>
      <p:sp>
        <p:nvSpPr>
          <p:cNvPr id="9" name="부제목 2"/>
          <p:cNvSpPr txBox="1">
            <a:spLocks/>
          </p:cNvSpPr>
          <p:nvPr/>
        </p:nvSpPr>
        <p:spPr>
          <a:xfrm>
            <a:off x="3137521" y="890543"/>
            <a:ext cx="5916958" cy="1825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4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스크린 타임 </a:t>
            </a:r>
            <a:r>
              <a:rPr lang="en-US" altLang="ko-KR" sz="4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</a:t>
            </a:r>
            <a:r>
              <a:rPr lang="ko-KR" altLang="en-US" sz="4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시간</a:t>
            </a:r>
            <a:r>
              <a:rPr lang="en-US" altLang="ko-KR" sz="4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이하</a:t>
            </a:r>
            <a:endParaRPr lang="en-US" altLang="ko-KR" sz="4000" dirty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4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SNS 30</a:t>
            </a:r>
            <a:r>
              <a:rPr lang="ko-KR" altLang="en-US" sz="40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분 이하</a:t>
            </a:r>
            <a:endParaRPr lang="en-US" altLang="ko-KR" sz="4000" dirty="0" smtClean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3985250" y="5351475"/>
            <a:ext cx="4221500" cy="57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4000" dirty="0" smtClean="0"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정서적 안정 향상</a:t>
            </a:r>
            <a:endParaRPr lang="en-US" altLang="ko-KR" sz="4000" dirty="0" smtClean="0"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2488708" y="6539073"/>
            <a:ext cx="9253757" cy="239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출처 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: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Biomed Med 2025 , Hunt et al. 2018</a:t>
            </a:r>
            <a:endParaRPr lang="en-US" altLang="ko-KR" sz="1200" dirty="0" smtClean="0">
              <a:solidFill>
                <a:schemeClr val="bg1">
                  <a:lumMod val="9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2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13049" y="2395978"/>
            <a:ext cx="6565902" cy="2090105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48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조금의 실천</a:t>
            </a:r>
            <a:endParaRPr lang="en-US" altLang="ko-KR" sz="4800" dirty="0" smtClean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271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092369" y="4792033"/>
            <a:ext cx="3326944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실시간</a:t>
            </a:r>
            <a:r>
              <a:rPr lang="ko-KR" altLang="en-US" sz="40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피드백</a:t>
            </a:r>
            <a:endParaRPr lang="ko-KR" altLang="en-US" sz="4000" dirty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04135" y="758791"/>
            <a:ext cx="88233" cy="790661"/>
          </a:xfrm>
          <a:prstGeom prst="rect">
            <a:avLst/>
          </a:prstGeom>
          <a:solidFill>
            <a:srgbClr val="FAC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6F3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64" b="98000" l="9958" r="89831"/>
                    </a14:imgEffect>
                  </a14:imgLayer>
                </a14:imgProps>
              </a:ext>
            </a:extLst>
          </a:blip>
          <a:srcRect l="31356" r="31356"/>
          <a:stretch/>
        </p:blipFill>
        <p:spPr>
          <a:xfrm>
            <a:off x="4733242" y="2327316"/>
            <a:ext cx="2163100" cy="3379840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1092368" y="2492337"/>
            <a:ext cx="3326945" cy="1671300"/>
          </a:xfrm>
          <a:prstGeom prst="wedgeRoundRectCallout">
            <a:avLst>
              <a:gd name="adj1" fmla="val 55444"/>
              <a:gd name="adj2" fmla="val 204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스마트워치</a:t>
            </a:r>
            <a:r>
              <a:rPr lang="en-US" altLang="ko-KR" sz="2800" dirty="0"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보급률 </a:t>
            </a:r>
            <a:endParaRPr lang="en-US" altLang="ko-KR" sz="2800" dirty="0" smtClean="0">
              <a:solidFill>
                <a:srgbClr val="46282C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연평균 </a:t>
            </a:r>
            <a:r>
              <a:rPr lang="en-US" altLang="ko-KR" sz="2800" dirty="0" smtClean="0">
                <a:solidFill>
                  <a:schemeClr val="accent2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+11.9%p</a:t>
            </a:r>
            <a:endParaRPr lang="ko-KR" altLang="en-US" sz="2800" dirty="0">
              <a:solidFill>
                <a:schemeClr val="accent2">
                  <a:lumMod val="7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251546" y="2265670"/>
            <a:ext cx="3885746" cy="3503132"/>
            <a:chOff x="7035815" y="1998767"/>
            <a:chExt cx="3885746" cy="3503132"/>
          </a:xfrm>
        </p:grpSpPr>
        <p:sp>
          <p:nvSpPr>
            <p:cNvPr id="2" name="모서리가 둥근 사각형 설명선 1"/>
            <p:cNvSpPr/>
            <p:nvPr/>
          </p:nvSpPr>
          <p:spPr>
            <a:xfrm flipH="1" flipV="1">
              <a:off x="7035815" y="1998767"/>
              <a:ext cx="3885746" cy="3503132"/>
            </a:xfrm>
            <a:prstGeom prst="wedgeRoundRectCallout">
              <a:avLst>
                <a:gd name="adj1" fmla="val 56283"/>
                <a:gd name="adj2" fmla="val 2213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6" name="차트 5"/>
            <p:cNvGraphicFramePr/>
            <p:nvPr>
              <p:extLst>
                <p:ext uri="{D42A27DB-BD31-4B8C-83A1-F6EECF244321}">
                  <p14:modId xmlns:p14="http://schemas.microsoft.com/office/powerpoint/2010/main" val="3744411401"/>
                </p:ext>
              </p:extLst>
            </p:nvPr>
          </p:nvGraphicFramePr>
          <p:xfrm>
            <a:off x="7175288" y="2111830"/>
            <a:ext cx="3606800" cy="32269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13" name="부제목 2"/>
          <p:cNvSpPr txBox="1">
            <a:spLocks/>
          </p:cNvSpPr>
          <p:nvPr/>
        </p:nvSpPr>
        <p:spPr>
          <a:xfrm>
            <a:off x="2488708" y="6539073"/>
            <a:ext cx="9253757" cy="239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출처 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: KDI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정책자료 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– </a:t>
            </a:r>
            <a:r>
              <a:rPr lang="ko-KR" altLang="en-US" sz="1200" dirty="0" err="1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웨어러블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기기 이용현황 분석</a:t>
            </a:r>
            <a:endParaRPr lang="en-US" altLang="ko-KR" sz="1200" dirty="0" smtClean="0">
              <a:solidFill>
                <a:schemeClr val="bg1">
                  <a:lumMod val="9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1255940" y="883705"/>
            <a:ext cx="2799848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갤럭시 </a:t>
            </a:r>
            <a:r>
              <a:rPr lang="ko-KR" altLang="en-US" sz="4000" dirty="0" err="1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워치</a:t>
            </a:r>
            <a:endParaRPr lang="ko-KR" altLang="en-US" sz="40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72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부제목 2"/>
          <p:cNvSpPr>
            <a:spLocks noGrp="1"/>
          </p:cNvSpPr>
          <p:nvPr>
            <p:ph type="subTitle" idx="1"/>
          </p:nvPr>
        </p:nvSpPr>
        <p:spPr>
          <a:xfrm>
            <a:off x="2813049" y="2395978"/>
            <a:ext cx="6565902" cy="2090105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48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움직이세요</a:t>
            </a:r>
            <a:endParaRPr lang="en-US" altLang="ko-KR" sz="4800" dirty="0" smtClean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05" y="2548467"/>
            <a:ext cx="3697190" cy="176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0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부제목 2"/>
          <p:cNvSpPr>
            <a:spLocks noGrp="1"/>
          </p:cNvSpPr>
          <p:nvPr>
            <p:ph type="subTitle" idx="1"/>
          </p:nvPr>
        </p:nvSpPr>
        <p:spPr>
          <a:xfrm>
            <a:off x="1413933" y="2395978"/>
            <a:ext cx="9364134" cy="2090105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54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즐겁게 움직이고 싶어지는 환경</a:t>
            </a:r>
            <a:endParaRPr lang="en-US" altLang="ko-KR" sz="5400" dirty="0" smtClean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55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부제목 2"/>
          <p:cNvSpPr>
            <a:spLocks noGrp="1"/>
          </p:cNvSpPr>
          <p:nvPr>
            <p:ph type="subTitle" idx="1"/>
          </p:nvPr>
        </p:nvSpPr>
        <p:spPr>
          <a:xfrm>
            <a:off x="1769533" y="2395978"/>
            <a:ext cx="8652934" cy="2090105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6000" dirty="0" smtClean="0"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생활 속 습관</a:t>
            </a:r>
            <a:endParaRPr lang="en-US" altLang="ko-KR" sz="6000" dirty="0" smtClean="0"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86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092367" y="883705"/>
            <a:ext cx="3882691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 err="1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게이미피케이션</a:t>
            </a:r>
            <a:endParaRPr lang="ko-KR" altLang="en-US" sz="40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04135" y="758791"/>
            <a:ext cx="88233" cy="790661"/>
          </a:xfrm>
          <a:prstGeom prst="rect">
            <a:avLst/>
          </a:prstGeom>
          <a:solidFill>
            <a:srgbClr val="FAC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6F30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534505"/>
              </p:ext>
            </p:extLst>
          </p:nvPr>
        </p:nvGraphicFramePr>
        <p:xfrm>
          <a:off x="838200" y="2329951"/>
          <a:ext cx="10515600" cy="337457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786743">
                  <a:extLst>
                    <a:ext uri="{9D8B030D-6E8A-4147-A177-3AD203B41FA5}">
                      <a16:colId xmlns:a16="http://schemas.microsoft.com/office/drawing/2014/main" val="2517048559"/>
                    </a:ext>
                  </a:extLst>
                </a:gridCol>
                <a:gridCol w="3341914">
                  <a:extLst>
                    <a:ext uri="{9D8B030D-6E8A-4147-A177-3AD203B41FA5}">
                      <a16:colId xmlns:a16="http://schemas.microsoft.com/office/drawing/2014/main" val="1258497230"/>
                    </a:ext>
                  </a:extLst>
                </a:gridCol>
                <a:gridCol w="4386943">
                  <a:extLst>
                    <a:ext uri="{9D8B030D-6E8A-4147-A177-3AD203B41FA5}">
                      <a16:colId xmlns:a16="http://schemas.microsoft.com/office/drawing/2014/main" val="1666444972"/>
                    </a:ext>
                  </a:extLst>
                </a:gridCol>
              </a:tblGrid>
              <a:tr h="67491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solidFill>
                            <a:srgbClr val="FFFFFF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사례</a:t>
                      </a:r>
                    </a:p>
                  </a:txBody>
                  <a:tcPr anchor="ctr">
                    <a:solidFill>
                      <a:srgbClr val="8A6F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solidFill>
                            <a:srgbClr val="FFFFFF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개입 방식</a:t>
                      </a:r>
                    </a:p>
                  </a:txBody>
                  <a:tcPr anchor="ctr">
                    <a:solidFill>
                      <a:srgbClr val="8A6F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solidFill>
                            <a:srgbClr val="FFFFFF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“작은 변화” 성과</a:t>
                      </a:r>
                    </a:p>
                  </a:txBody>
                  <a:tcPr anchor="ctr">
                    <a:solidFill>
                      <a:srgbClr val="8A6F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770609"/>
                  </a:ext>
                </a:extLst>
              </a:tr>
              <a:tr h="67491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Pokémon Go</a:t>
                      </a:r>
                      <a:endParaRPr lang="en-US" sz="2400" dirty="0">
                        <a:solidFill>
                          <a:schemeClr val="bg1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452929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AR </a:t>
                      </a:r>
                      <a:r>
                        <a:rPr lang="ko-KR" altLang="en-US" sz="2400" dirty="0">
                          <a:solidFill>
                            <a:srgbClr val="452929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미션 → 산책</a:t>
                      </a:r>
                    </a:p>
                  </a:txBody>
                  <a:tcPr anchor="ctr"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+1 ,976 </a:t>
                      </a:r>
                      <a:r>
                        <a:rPr lang="ko-KR" altLang="en-US" sz="240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보</a:t>
                      </a:r>
                      <a:r>
                        <a:rPr lang="en-US" altLang="ko-KR" sz="240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/</a:t>
                      </a:r>
                      <a:r>
                        <a:rPr lang="ko-KR" altLang="en-US" sz="240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일 </a:t>
                      </a:r>
                      <a:r>
                        <a:rPr lang="en-US" altLang="ko-KR" sz="240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(34.8 %↑)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058970"/>
                  </a:ext>
                </a:extLst>
              </a:tr>
              <a:tr h="67491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Forest </a:t>
                      </a:r>
                      <a:r>
                        <a:rPr lang="ko-KR" altLang="en-US" sz="2400" dirty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앱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solidFill>
                            <a:srgbClr val="452929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30 </a:t>
                      </a:r>
                      <a:r>
                        <a:rPr lang="ko-KR" altLang="en-US" sz="2400" dirty="0">
                          <a:solidFill>
                            <a:srgbClr val="452929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분 집중 → 가상 나무</a:t>
                      </a:r>
                    </a:p>
                  </a:txBody>
                  <a:tcPr anchor="ctr"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화면 사용 </a:t>
                      </a:r>
                      <a:r>
                        <a:rPr lang="en-US" altLang="ko-KR" sz="240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2 </a:t>
                      </a:r>
                      <a:r>
                        <a:rPr lang="en-US" sz="240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h → 1 h </a:t>
                      </a:r>
                      <a:r>
                        <a:rPr lang="ko-KR" altLang="en-US" sz="240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감소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276155"/>
                  </a:ext>
                </a:extLst>
              </a:tr>
              <a:tr h="67491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Duolingo</a:t>
                      </a:r>
                      <a:endParaRPr lang="en-US" sz="2400" dirty="0">
                        <a:solidFill>
                          <a:schemeClr val="bg1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err="1">
                          <a:solidFill>
                            <a:srgbClr val="452929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스티릭</a:t>
                      </a:r>
                      <a:r>
                        <a:rPr lang="en-US" altLang="ko-KR" sz="2400" dirty="0">
                          <a:solidFill>
                            <a:srgbClr val="452929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·</a:t>
                      </a:r>
                      <a:r>
                        <a:rPr lang="ko-KR" altLang="en-US" sz="2400" dirty="0">
                          <a:solidFill>
                            <a:srgbClr val="452929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배지</a:t>
                      </a:r>
                    </a:p>
                  </a:txBody>
                  <a:tcPr anchor="ctr"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일일 학습 </a:t>
                      </a:r>
                      <a:r>
                        <a:rPr lang="ko-KR" altLang="en-US" sz="2400" dirty="0" err="1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유지율</a:t>
                      </a:r>
                      <a:r>
                        <a:rPr lang="ko-KR" altLang="en-US" sz="240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 </a:t>
                      </a:r>
                      <a:r>
                        <a:rPr lang="en-US" altLang="ko-KR" sz="2400" dirty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+10 %p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356847"/>
                  </a:ext>
                </a:extLst>
              </a:tr>
              <a:tr h="6749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err="1" smtClean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UbiFit</a:t>
                      </a:r>
                      <a:r>
                        <a:rPr lang="en-US" altLang="ko-KR" sz="2400" dirty="0" smtClean="0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 Garden</a:t>
                      </a:r>
                      <a:endParaRPr lang="en-US" sz="2400" dirty="0">
                        <a:solidFill>
                          <a:schemeClr val="bg1"/>
                        </a:solidFill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solidFill>
                            <a:srgbClr val="452929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위젯 꽃밭 시각화</a:t>
                      </a:r>
                      <a:endParaRPr lang="ko-KR" altLang="en-US" sz="2400" dirty="0">
                        <a:solidFill>
                          <a:srgbClr val="452929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활동량 감소 억제</a:t>
                      </a:r>
                      <a:r>
                        <a:rPr lang="en-US" altLang="ko-KR" sz="2400" dirty="0" smtClean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(–20 %p </a:t>
                      </a:r>
                      <a:r>
                        <a:rPr lang="ko-KR" altLang="en-US" sz="2400" dirty="0" smtClean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대비</a:t>
                      </a:r>
                      <a:r>
                        <a:rPr lang="en-US" altLang="ko-KR" sz="2400" dirty="0" smtClean="0"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)</a:t>
                      </a:r>
                      <a:endParaRPr lang="en-US" altLang="ko-KR" sz="2400" dirty="0" smtClean="0">
                        <a:solidFill>
                          <a:schemeClr val="bg1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anchor="ctr"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812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93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부제목 2"/>
          <p:cNvSpPr>
            <a:spLocks noGrp="1"/>
          </p:cNvSpPr>
          <p:nvPr>
            <p:ph type="subTitle" idx="1"/>
          </p:nvPr>
        </p:nvSpPr>
        <p:spPr>
          <a:xfrm>
            <a:off x="2813049" y="2395978"/>
            <a:ext cx="6565902" cy="2090105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4800" dirty="0" smtClean="0"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컬렉션</a:t>
            </a:r>
            <a:r>
              <a:rPr lang="en-US" altLang="ko-KR" sz="48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·</a:t>
            </a:r>
            <a:r>
              <a:rPr lang="ko-KR" altLang="en-US" sz="4800" dirty="0" smtClean="0"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시각화</a:t>
            </a:r>
            <a:r>
              <a:rPr lang="en-US" altLang="ko-KR" sz="48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·</a:t>
            </a:r>
            <a:r>
              <a:rPr lang="ko-KR" altLang="en-US" sz="4800" dirty="0" smtClean="0"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즉각 보상</a:t>
            </a:r>
            <a:endParaRPr lang="en-US" altLang="ko-KR" sz="4800" dirty="0" smtClean="0"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6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257301" y="883705"/>
            <a:ext cx="3717758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캐릭터</a:t>
            </a:r>
            <a:endParaRPr lang="ko-KR" altLang="en-US" sz="40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04135" y="758791"/>
            <a:ext cx="88233" cy="790661"/>
          </a:xfrm>
          <a:prstGeom prst="rect">
            <a:avLst/>
          </a:prstGeom>
          <a:solidFill>
            <a:srgbClr val="FAC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6F30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1164458" y="2036115"/>
            <a:ext cx="9863082" cy="3297886"/>
          </a:xfrm>
          <a:custGeom>
            <a:avLst/>
            <a:gdLst>
              <a:gd name="connsiteX0" fmla="*/ 3848021 w 9556006"/>
              <a:gd name="connsiteY0" fmla="*/ 247759 h 6515257"/>
              <a:gd name="connsiteX1" fmla="*/ 2620800 w 9556006"/>
              <a:gd name="connsiteY1" fmla="*/ 1787801 h 6515257"/>
              <a:gd name="connsiteX2" fmla="*/ 485195 w 9556006"/>
              <a:gd name="connsiteY2" fmla="*/ 2756343 h 6515257"/>
              <a:gd name="connsiteX3" fmla="*/ 15963 w 9556006"/>
              <a:gd name="connsiteY3" fmla="*/ 4308417 h 6515257"/>
              <a:gd name="connsiteX4" fmla="*/ 840126 w 9556006"/>
              <a:gd name="connsiteY4" fmla="*/ 5938696 h 6515257"/>
              <a:gd name="connsiteX5" fmla="*/ 3144174 w 9556006"/>
              <a:gd name="connsiteY5" fmla="*/ 6510196 h 6515257"/>
              <a:gd name="connsiteX6" fmla="*/ 8016963 w 9556006"/>
              <a:gd name="connsiteY6" fmla="*/ 6004870 h 6515257"/>
              <a:gd name="connsiteX7" fmla="*/ 9538958 w 9556006"/>
              <a:gd name="connsiteY7" fmla="*/ 3177449 h 6515257"/>
              <a:gd name="connsiteX8" fmla="*/ 7258974 w 9556006"/>
              <a:gd name="connsiteY8" fmla="*/ 307917 h 6515257"/>
              <a:gd name="connsiteX9" fmla="*/ 3848021 w 9556006"/>
              <a:gd name="connsiteY9" fmla="*/ 247759 h 6515257"/>
              <a:gd name="connsiteX0" fmla="*/ 3844642 w 9552627"/>
              <a:gd name="connsiteY0" fmla="*/ 236990 h 6504488"/>
              <a:gd name="connsiteX1" fmla="*/ 2293488 w 9552627"/>
              <a:gd name="connsiteY1" fmla="*/ 1585566 h 6504488"/>
              <a:gd name="connsiteX2" fmla="*/ 481816 w 9552627"/>
              <a:gd name="connsiteY2" fmla="*/ 2745574 h 6504488"/>
              <a:gd name="connsiteX3" fmla="*/ 12584 w 9552627"/>
              <a:gd name="connsiteY3" fmla="*/ 4297648 h 6504488"/>
              <a:gd name="connsiteX4" fmla="*/ 836747 w 9552627"/>
              <a:gd name="connsiteY4" fmla="*/ 5927927 h 6504488"/>
              <a:gd name="connsiteX5" fmla="*/ 3140795 w 9552627"/>
              <a:gd name="connsiteY5" fmla="*/ 6499427 h 6504488"/>
              <a:gd name="connsiteX6" fmla="*/ 8013584 w 9552627"/>
              <a:gd name="connsiteY6" fmla="*/ 5994101 h 6504488"/>
              <a:gd name="connsiteX7" fmla="*/ 9535579 w 9552627"/>
              <a:gd name="connsiteY7" fmla="*/ 3166680 h 6504488"/>
              <a:gd name="connsiteX8" fmla="*/ 7255595 w 9552627"/>
              <a:gd name="connsiteY8" fmla="*/ 297148 h 6504488"/>
              <a:gd name="connsiteX9" fmla="*/ 3844642 w 9552627"/>
              <a:gd name="connsiteY9" fmla="*/ 236990 h 6504488"/>
              <a:gd name="connsiteX0" fmla="*/ 3844642 w 9588157"/>
              <a:gd name="connsiteY0" fmla="*/ 236990 h 6500201"/>
              <a:gd name="connsiteX1" fmla="*/ 2293488 w 9588157"/>
              <a:gd name="connsiteY1" fmla="*/ 1585566 h 6500201"/>
              <a:gd name="connsiteX2" fmla="*/ 481816 w 9588157"/>
              <a:gd name="connsiteY2" fmla="*/ 2745574 h 6500201"/>
              <a:gd name="connsiteX3" fmla="*/ 12584 w 9588157"/>
              <a:gd name="connsiteY3" fmla="*/ 4297648 h 6500201"/>
              <a:gd name="connsiteX4" fmla="*/ 836747 w 9588157"/>
              <a:gd name="connsiteY4" fmla="*/ 5927927 h 6500201"/>
              <a:gd name="connsiteX5" fmla="*/ 3140795 w 9588157"/>
              <a:gd name="connsiteY5" fmla="*/ 6499427 h 6500201"/>
              <a:gd name="connsiteX6" fmla="*/ 8571469 w 9588157"/>
              <a:gd name="connsiteY6" fmla="*/ 5834545 h 6500201"/>
              <a:gd name="connsiteX7" fmla="*/ 9535579 w 9588157"/>
              <a:gd name="connsiteY7" fmla="*/ 3166680 h 6500201"/>
              <a:gd name="connsiteX8" fmla="*/ 7255595 w 9588157"/>
              <a:gd name="connsiteY8" fmla="*/ 297148 h 6500201"/>
              <a:gd name="connsiteX9" fmla="*/ 3844642 w 9588157"/>
              <a:gd name="connsiteY9" fmla="*/ 236990 h 6500201"/>
              <a:gd name="connsiteX0" fmla="*/ 3842877 w 9586392"/>
              <a:gd name="connsiteY0" fmla="*/ 236990 h 6500201"/>
              <a:gd name="connsiteX1" fmla="*/ 2057772 w 9586392"/>
              <a:gd name="connsiteY1" fmla="*/ 1585566 h 6500201"/>
              <a:gd name="connsiteX2" fmla="*/ 480051 w 9586392"/>
              <a:gd name="connsiteY2" fmla="*/ 2745574 h 6500201"/>
              <a:gd name="connsiteX3" fmla="*/ 10819 w 9586392"/>
              <a:gd name="connsiteY3" fmla="*/ 4297648 h 6500201"/>
              <a:gd name="connsiteX4" fmla="*/ 834982 w 9586392"/>
              <a:gd name="connsiteY4" fmla="*/ 5927927 h 6500201"/>
              <a:gd name="connsiteX5" fmla="*/ 3139030 w 9586392"/>
              <a:gd name="connsiteY5" fmla="*/ 6499427 h 6500201"/>
              <a:gd name="connsiteX6" fmla="*/ 8569704 w 9586392"/>
              <a:gd name="connsiteY6" fmla="*/ 5834545 h 6500201"/>
              <a:gd name="connsiteX7" fmla="*/ 9533814 w 9586392"/>
              <a:gd name="connsiteY7" fmla="*/ 3166680 h 6500201"/>
              <a:gd name="connsiteX8" fmla="*/ 7253830 w 9586392"/>
              <a:gd name="connsiteY8" fmla="*/ 297148 h 6500201"/>
              <a:gd name="connsiteX9" fmla="*/ 3842877 w 9586392"/>
              <a:gd name="connsiteY9" fmla="*/ 236990 h 6500201"/>
              <a:gd name="connsiteX0" fmla="*/ 3842877 w 9715826"/>
              <a:gd name="connsiteY0" fmla="*/ 197117 h 6460328"/>
              <a:gd name="connsiteX1" fmla="*/ 2057772 w 9715826"/>
              <a:gd name="connsiteY1" fmla="*/ 1545693 h 6460328"/>
              <a:gd name="connsiteX2" fmla="*/ 480051 w 9715826"/>
              <a:gd name="connsiteY2" fmla="*/ 2705701 h 6460328"/>
              <a:gd name="connsiteX3" fmla="*/ 10819 w 9715826"/>
              <a:gd name="connsiteY3" fmla="*/ 4257775 h 6460328"/>
              <a:gd name="connsiteX4" fmla="*/ 834982 w 9715826"/>
              <a:gd name="connsiteY4" fmla="*/ 5888054 h 6460328"/>
              <a:gd name="connsiteX5" fmla="*/ 3139030 w 9715826"/>
              <a:gd name="connsiteY5" fmla="*/ 6459554 h 6460328"/>
              <a:gd name="connsiteX6" fmla="*/ 8569704 w 9715826"/>
              <a:gd name="connsiteY6" fmla="*/ 5794672 h 6460328"/>
              <a:gd name="connsiteX7" fmla="*/ 9677783 w 9715826"/>
              <a:gd name="connsiteY7" fmla="*/ 2536456 h 6460328"/>
              <a:gd name="connsiteX8" fmla="*/ 7253830 w 9715826"/>
              <a:gd name="connsiteY8" fmla="*/ 257275 h 6460328"/>
              <a:gd name="connsiteX9" fmla="*/ 3842877 w 9715826"/>
              <a:gd name="connsiteY9" fmla="*/ 197117 h 6460328"/>
              <a:gd name="connsiteX0" fmla="*/ 3837540 w 9710488"/>
              <a:gd name="connsiteY0" fmla="*/ 166552 h 6429763"/>
              <a:gd name="connsiteX1" fmla="*/ 553165 w 9710488"/>
              <a:gd name="connsiteY1" fmla="*/ 975722 h 6429763"/>
              <a:gd name="connsiteX2" fmla="*/ 474714 w 9710488"/>
              <a:gd name="connsiteY2" fmla="*/ 2675136 h 6429763"/>
              <a:gd name="connsiteX3" fmla="*/ 5482 w 9710488"/>
              <a:gd name="connsiteY3" fmla="*/ 4227210 h 6429763"/>
              <a:gd name="connsiteX4" fmla="*/ 829645 w 9710488"/>
              <a:gd name="connsiteY4" fmla="*/ 5857489 h 6429763"/>
              <a:gd name="connsiteX5" fmla="*/ 3133693 w 9710488"/>
              <a:gd name="connsiteY5" fmla="*/ 6428989 h 6429763"/>
              <a:gd name="connsiteX6" fmla="*/ 8564367 w 9710488"/>
              <a:gd name="connsiteY6" fmla="*/ 5764107 h 6429763"/>
              <a:gd name="connsiteX7" fmla="*/ 9672446 w 9710488"/>
              <a:gd name="connsiteY7" fmla="*/ 2505891 h 6429763"/>
              <a:gd name="connsiteX8" fmla="*/ 7248493 w 9710488"/>
              <a:gd name="connsiteY8" fmla="*/ 226710 h 6429763"/>
              <a:gd name="connsiteX9" fmla="*/ 3837540 w 9710488"/>
              <a:gd name="connsiteY9" fmla="*/ 166552 h 6429763"/>
              <a:gd name="connsiteX0" fmla="*/ 3839544 w 9712492"/>
              <a:gd name="connsiteY0" fmla="*/ 181153 h 6444364"/>
              <a:gd name="connsiteX1" fmla="*/ 1354008 w 9712492"/>
              <a:gd name="connsiteY1" fmla="*/ 1255294 h 6444364"/>
              <a:gd name="connsiteX2" fmla="*/ 476718 w 9712492"/>
              <a:gd name="connsiteY2" fmla="*/ 2689737 h 6444364"/>
              <a:gd name="connsiteX3" fmla="*/ 7486 w 9712492"/>
              <a:gd name="connsiteY3" fmla="*/ 4241811 h 6444364"/>
              <a:gd name="connsiteX4" fmla="*/ 831649 w 9712492"/>
              <a:gd name="connsiteY4" fmla="*/ 5872090 h 6444364"/>
              <a:gd name="connsiteX5" fmla="*/ 3135697 w 9712492"/>
              <a:gd name="connsiteY5" fmla="*/ 6443590 h 6444364"/>
              <a:gd name="connsiteX6" fmla="*/ 8566371 w 9712492"/>
              <a:gd name="connsiteY6" fmla="*/ 5778708 h 6444364"/>
              <a:gd name="connsiteX7" fmla="*/ 9674450 w 9712492"/>
              <a:gd name="connsiteY7" fmla="*/ 2520492 h 6444364"/>
              <a:gd name="connsiteX8" fmla="*/ 7250497 w 9712492"/>
              <a:gd name="connsiteY8" fmla="*/ 241311 h 6444364"/>
              <a:gd name="connsiteX9" fmla="*/ 3839544 w 9712492"/>
              <a:gd name="connsiteY9" fmla="*/ 181153 h 6444364"/>
              <a:gd name="connsiteX0" fmla="*/ 3839544 w 9503451"/>
              <a:gd name="connsiteY0" fmla="*/ 197239 h 6460450"/>
              <a:gd name="connsiteX1" fmla="*/ 1354008 w 9503451"/>
              <a:gd name="connsiteY1" fmla="*/ 1271380 h 6460450"/>
              <a:gd name="connsiteX2" fmla="*/ 476718 w 9503451"/>
              <a:gd name="connsiteY2" fmla="*/ 2705823 h 6460450"/>
              <a:gd name="connsiteX3" fmla="*/ 7486 w 9503451"/>
              <a:gd name="connsiteY3" fmla="*/ 4257897 h 6460450"/>
              <a:gd name="connsiteX4" fmla="*/ 831649 w 9503451"/>
              <a:gd name="connsiteY4" fmla="*/ 5888176 h 6460450"/>
              <a:gd name="connsiteX5" fmla="*/ 3135697 w 9503451"/>
              <a:gd name="connsiteY5" fmla="*/ 6459676 h 6460450"/>
              <a:gd name="connsiteX6" fmla="*/ 8566371 w 9503451"/>
              <a:gd name="connsiteY6" fmla="*/ 5794794 h 6460450"/>
              <a:gd name="connsiteX7" fmla="*/ 9437115 w 9503451"/>
              <a:gd name="connsiteY7" fmla="*/ 2773160 h 6460450"/>
              <a:gd name="connsiteX8" fmla="*/ 7250497 w 9503451"/>
              <a:gd name="connsiteY8" fmla="*/ 257397 h 6460450"/>
              <a:gd name="connsiteX9" fmla="*/ 3839544 w 9503451"/>
              <a:gd name="connsiteY9" fmla="*/ 197239 h 6460450"/>
              <a:gd name="connsiteX0" fmla="*/ 3839544 w 9503451"/>
              <a:gd name="connsiteY0" fmla="*/ 11 h 6263222"/>
              <a:gd name="connsiteX1" fmla="*/ 1354008 w 9503451"/>
              <a:gd name="connsiteY1" fmla="*/ 1074152 h 6263222"/>
              <a:gd name="connsiteX2" fmla="*/ 476718 w 9503451"/>
              <a:gd name="connsiteY2" fmla="*/ 2508595 h 6263222"/>
              <a:gd name="connsiteX3" fmla="*/ 7486 w 9503451"/>
              <a:gd name="connsiteY3" fmla="*/ 4060669 h 6263222"/>
              <a:gd name="connsiteX4" fmla="*/ 831649 w 9503451"/>
              <a:gd name="connsiteY4" fmla="*/ 5690948 h 6263222"/>
              <a:gd name="connsiteX5" fmla="*/ 3135697 w 9503451"/>
              <a:gd name="connsiteY5" fmla="*/ 6262448 h 6263222"/>
              <a:gd name="connsiteX6" fmla="*/ 8566371 w 9503451"/>
              <a:gd name="connsiteY6" fmla="*/ 5597566 h 6263222"/>
              <a:gd name="connsiteX7" fmla="*/ 9437115 w 9503451"/>
              <a:gd name="connsiteY7" fmla="*/ 2575932 h 6263222"/>
              <a:gd name="connsiteX8" fmla="*/ 6492179 w 9503451"/>
              <a:gd name="connsiteY8" fmla="*/ 1091664 h 6263222"/>
              <a:gd name="connsiteX9" fmla="*/ 3839544 w 9503451"/>
              <a:gd name="connsiteY9" fmla="*/ 11 h 6263222"/>
              <a:gd name="connsiteX0" fmla="*/ 3839544 w 9503451"/>
              <a:gd name="connsiteY0" fmla="*/ 12185 h 6275396"/>
              <a:gd name="connsiteX1" fmla="*/ 1354008 w 9503451"/>
              <a:gd name="connsiteY1" fmla="*/ 1086326 h 6275396"/>
              <a:gd name="connsiteX2" fmla="*/ 476718 w 9503451"/>
              <a:gd name="connsiteY2" fmla="*/ 2520769 h 6275396"/>
              <a:gd name="connsiteX3" fmla="*/ 7486 w 9503451"/>
              <a:gd name="connsiteY3" fmla="*/ 4072843 h 6275396"/>
              <a:gd name="connsiteX4" fmla="*/ 831649 w 9503451"/>
              <a:gd name="connsiteY4" fmla="*/ 5703122 h 6275396"/>
              <a:gd name="connsiteX5" fmla="*/ 3135697 w 9503451"/>
              <a:gd name="connsiteY5" fmla="*/ 6274622 h 6275396"/>
              <a:gd name="connsiteX6" fmla="*/ 8566371 w 9503451"/>
              <a:gd name="connsiteY6" fmla="*/ 5609740 h 6275396"/>
              <a:gd name="connsiteX7" fmla="*/ 9437115 w 9503451"/>
              <a:gd name="connsiteY7" fmla="*/ 2588106 h 6275396"/>
              <a:gd name="connsiteX8" fmla="*/ 7696226 w 9503451"/>
              <a:gd name="connsiteY8" fmla="*/ 640138 h 6275396"/>
              <a:gd name="connsiteX9" fmla="*/ 3839544 w 9503451"/>
              <a:gd name="connsiteY9" fmla="*/ 12185 h 6275396"/>
              <a:gd name="connsiteX0" fmla="*/ 3843394 w 9507301"/>
              <a:gd name="connsiteY0" fmla="*/ 10964 h 6274175"/>
              <a:gd name="connsiteX1" fmla="*/ 2133542 w 9507301"/>
              <a:gd name="connsiteY1" fmla="*/ 1056716 h 6274175"/>
              <a:gd name="connsiteX2" fmla="*/ 480568 w 9507301"/>
              <a:gd name="connsiteY2" fmla="*/ 2519548 h 6274175"/>
              <a:gd name="connsiteX3" fmla="*/ 11336 w 9507301"/>
              <a:gd name="connsiteY3" fmla="*/ 4071622 h 6274175"/>
              <a:gd name="connsiteX4" fmla="*/ 835499 w 9507301"/>
              <a:gd name="connsiteY4" fmla="*/ 5701901 h 6274175"/>
              <a:gd name="connsiteX5" fmla="*/ 3139547 w 9507301"/>
              <a:gd name="connsiteY5" fmla="*/ 6273401 h 6274175"/>
              <a:gd name="connsiteX6" fmla="*/ 8570221 w 9507301"/>
              <a:gd name="connsiteY6" fmla="*/ 5608519 h 6274175"/>
              <a:gd name="connsiteX7" fmla="*/ 9440965 w 9507301"/>
              <a:gd name="connsiteY7" fmla="*/ 2586885 h 6274175"/>
              <a:gd name="connsiteX8" fmla="*/ 7700076 w 9507301"/>
              <a:gd name="connsiteY8" fmla="*/ 638917 h 6274175"/>
              <a:gd name="connsiteX9" fmla="*/ 3843394 w 9507301"/>
              <a:gd name="connsiteY9" fmla="*/ 10964 h 6274175"/>
              <a:gd name="connsiteX0" fmla="*/ 3832310 w 9496217"/>
              <a:gd name="connsiteY0" fmla="*/ 10964 h 6274175"/>
              <a:gd name="connsiteX1" fmla="*/ 2122458 w 9496217"/>
              <a:gd name="connsiteY1" fmla="*/ 1056716 h 6274175"/>
              <a:gd name="connsiteX2" fmla="*/ 753129 w 9496217"/>
              <a:gd name="connsiteY2" fmla="*/ 1809804 h 6274175"/>
              <a:gd name="connsiteX3" fmla="*/ 252 w 9496217"/>
              <a:gd name="connsiteY3" fmla="*/ 4071622 h 6274175"/>
              <a:gd name="connsiteX4" fmla="*/ 824415 w 9496217"/>
              <a:gd name="connsiteY4" fmla="*/ 5701901 h 6274175"/>
              <a:gd name="connsiteX5" fmla="*/ 3128463 w 9496217"/>
              <a:gd name="connsiteY5" fmla="*/ 6273401 h 6274175"/>
              <a:gd name="connsiteX6" fmla="*/ 8559137 w 9496217"/>
              <a:gd name="connsiteY6" fmla="*/ 5608519 h 6274175"/>
              <a:gd name="connsiteX7" fmla="*/ 9429881 w 9496217"/>
              <a:gd name="connsiteY7" fmla="*/ 2586885 h 6274175"/>
              <a:gd name="connsiteX8" fmla="*/ 7688992 w 9496217"/>
              <a:gd name="connsiteY8" fmla="*/ 638917 h 6274175"/>
              <a:gd name="connsiteX9" fmla="*/ 3832310 w 9496217"/>
              <a:gd name="connsiteY9" fmla="*/ 10964 h 6274175"/>
              <a:gd name="connsiteX0" fmla="*/ 3832310 w 9490738"/>
              <a:gd name="connsiteY0" fmla="*/ 10964 h 6275478"/>
              <a:gd name="connsiteX1" fmla="*/ 2122458 w 9490738"/>
              <a:gd name="connsiteY1" fmla="*/ 1056716 h 6275478"/>
              <a:gd name="connsiteX2" fmla="*/ 753129 w 9490738"/>
              <a:gd name="connsiteY2" fmla="*/ 1809804 h 6275478"/>
              <a:gd name="connsiteX3" fmla="*/ 252 w 9490738"/>
              <a:gd name="connsiteY3" fmla="*/ 4071622 h 6275478"/>
              <a:gd name="connsiteX4" fmla="*/ 824415 w 9490738"/>
              <a:gd name="connsiteY4" fmla="*/ 5701901 h 6275478"/>
              <a:gd name="connsiteX5" fmla="*/ 3128463 w 9490738"/>
              <a:gd name="connsiteY5" fmla="*/ 6273401 h 6275478"/>
              <a:gd name="connsiteX6" fmla="*/ 8530193 w 9490738"/>
              <a:gd name="connsiteY6" fmla="*/ 5542277 h 6275478"/>
              <a:gd name="connsiteX7" fmla="*/ 9429881 w 9490738"/>
              <a:gd name="connsiteY7" fmla="*/ 2586885 h 6275478"/>
              <a:gd name="connsiteX8" fmla="*/ 7688992 w 9490738"/>
              <a:gd name="connsiteY8" fmla="*/ 638917 h 6275478"/>
              <a:gd name="connsiteX9" fmla="*/ 3832310 w 9490738"/>
              <a:gd name="connsiteY9" fmla="*/ 10964 h 6275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90738" h="6275478">
                <a:moveTo>
                  <a:pt x="3832310" y="10964"/>
                </a:moveTo>
                <a:cubicBezTo>
                  <a:pt x="2904554" y="80597"/>
                  <a:pt x="2635655" y="756909"/>
                  <a:pt x="2122458" y="1056716"/>
                </a:cubicBezTo>
                <a:cubicBezTo>
                  <a:pt x="1609261" y="1356523"/>
                  <a:pt x="1106830" y="1307320"/>
                  <a:pt x="753129" y="1809804"/>
                </a:cubicBezTo>
                <a:cubicBezTo>
                  <a:pt x="399428" y="2312288"/>
                  <a:pt x="-11629" y="3422939"/>
                  <a:pt x="252" y="4071622"/>
                </a:cubicBezTo>
                <a:cubicBezTo>
                  <a:pt x="12133" y="4720305"/>
                  <a:pt x="303046" y="5334938"/>
                  <a:pt x="824415" y="5701901"/>
                </a:cubicBezTo>
                <a:cubicBezTo>
                  <a:pt x="1345783" y="6068864"/>
                  <a:pt x="1844167" y="6300005"/>
                  <a:pt x="3128463" y="6273401"/>
                </a:cubicBezTo>
                <a:cubicBezTo>
                  <a:pt x="4412759" y="6246797"/>
                  <a:pt x="7479957" y="6156696"/>
                  <a:pt x="8530193" y="5542277"/>
                </a:cubicBezTo>
                <a:cubicBezTo>
                  <a:pt x="9580429" y="4927858"/>
                  <a:pt x="9556212" y="3536377"/>
                  <a:pt x="9429881" y="2586885"/>
                </a:cubicBezTo>
                <a:cubicBezTo>
                  <a:pt x="9303550" y="1637393"/>
                  <a:pt x="8621920" y="1068237"/>
                  <a:pt x="7688992" y="638917"/>
                </a:cubicBezTo>
                <a:cubicBezTo>
                  <a:pt x="6756064" y="209597"/>
                  <a:pt x="4760066" y="-58669"/>
                  <a:pt x="3832310" y="10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27000" h="69850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95" y="1086088"/>
            <a:ext cx="2388268" cy="238826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69" y="1086088"/>
            <a:ext cx="2401302" cy="240130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79" y="1154266"/>
            <a:ext cx="2320089" cy="23200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700" y="1165797"/>
            <a:ext cx="2297025" cy="22970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392" y="1220805"/>
            <a:ext cx="2187007" cy="2187007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4380497" y="5686128"/>
            <a:ext cx="3431005" cy="4467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400" dirty="0" smtClean="0">
                <a:ln w="3175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약 </a:t>
            </a:r>
            <a:r>
              <a:rPr lang="en-US" altLang="ko-KR" sz="2400" dirty="0" smtClean="0">
                <a:ln w="3175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20</a:t>
            </a:r>
            <a:r>
              <a:rPr lang="ko-KR" altLang="en-US" sz="2400" dirty="0" smtClean="0">
                <a:ln w="3175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종의 모션 존재</a:t>
            </a:r>
            <a:endParaRPr lang="en-US" altLang="ko-KR" sz="2400" dirty="0" smtClean="0">
              <a:ln w="3175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189730" y="4111945"/>
            <a:ext cx="5512325" cy="9195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400" dirty="0" smtClean="0">
                <a:ln w="3175">
                  <a:noFill/>
                </a:ln>
                <a:solidFill>
                  <a:srgbClr val="8F563B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형태 </a:t>
            </a:r>
            <a:r>
              <a:rPr lang="en-US" altLang="ko-KR" sz="2400" dirty="0" smtClean="0">
                <a:ln w="3175">
                  <a:noFill/>
                </a:ln>
                <a:solidFill>
                  <a:srgbClr val="8F563B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: </a:t>
            </a:r>
            <a:r>
              <a:rPr lang="ko-KR" altLang="en-US" sz="2400" dirty="0" smtClean="0">
                <a:ln w="3175">
                  <a:noFill/>
                </a:ln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계란 노른자</a:t>
            </a:r>
            <a:endParaRPr lang="en-US" altLang="ko-KR" sz="2400" dirty="0" smtClean="0">
              <a:ln w="3175">
                <a:noFill/>
              </a:ln>
              <a:solidFill>
                <a:srgbClr val="46282C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n w="3175">
                  <a:noFill/>
                </a:ln>
                <a:solidFill>
                  <a:srgbClr val="8F563B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성격 </a:t>
            </a:r>
            <a:r>
              <a:rPr lang="en-US" altLang="ko-KR" sz="2400" dirty="0" smtClean="0">
                <a:ln w="3175">
                  <a:noFill/>
                </a:ln>
                <a:solidFill>
                  <a:srgbClr val="8F563B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:</a:t>
            </a:r>
            <a:r>
              <a:rPr lang="en-US" altLang="ko-KR" sz="2400" dirty="0" smtClean="0">
                <a:ln w="3175">
                  <a:noFill/>
                </a:ln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</a:t>
            </a:r>
            <a:r>
              <a:rPr lang="ko-KR" altLang="en-US" sz="2400" dirty="0" smtClean="0">
                <a:ln w="3175">
                  <a:noFill/>
                </a:ln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호기심이 많고 긍정적</a:t>
            </a:r>
            <a:endParaRPr lang="en-US" altLang="ko-KR" sz="2400" dirty="0" smtClean="0">
              <a:ln w="3175">
                <a:noFill/>
              </a:ln>
              <a:solidFill>
                <a:srgbClr val="46282C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4838769" y="3407812"/>
            <a:ext cx="2214246" cy="5756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반숙이</a:t>
            </a:r>
          </a:p>
        </p:txBody>
      </p:sp>
    </p:spTree>
    <p:extLst>
      <p:ext uri="{BB962C8B-B14F-4D97-AF65-F5344CB8AC3E}">
        <p14:creationId xmlns:p14="http://schemas.microsoft.com/office/powerpoint/2010/main" val="114502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13049" y="2395978"/>
            <a:ext cx="6565902" cy="2090105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4800" dirty="0" smtClean="0"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 소개</a:t>
            </a:r>
            <a:endParaRPr lang="en-US" altLang="ko-KR" sz="4800" dirty="0" smtClean="0"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51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888079" y="0"/>
            <a:ext cx="4211053" cy="6858000"/>
          </a:xfrm>
          <a:prstGeom prst="roundRect">
            <a:avLst>
              <a:gd name="adj" fmla="val 0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35" y="3693695"/>
            <a:ext cx="2144044" cy="2144044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268811" y="2091543"/>
            <a:ext cx="2417737" cy="2462011"/>
          </a:xfrm>
        </p:spPr>
        <p:txBody>
          <a:bodyPr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ko-KR" altLang="en-US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기획 배경</a:t>
            </a:r>
            <a:endParaRPr lang="en-US" altLang="ko-KR" dirty="0" smtClean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l">
              <a:lnSpc>
                <a:spcPct val="100000"/>
              </a:lnSpc>
            </a:pPr>
            <a:endParaRPr lang="en-US" altLang="ko-KR" sz="1600" dirty="0" smtClean="0">
              <a:solidFill>
                <a:srgbClr val="66393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 소개</a:t>
            </a:r>
            <a:endParaRPr lang="en-US" altLang="ko-KR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092368" y="883705"/>
            <a:ext cx="1449107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 smtClean="0">
                <a:ln w="12700">
                  <a:noFill/>
                </a:ln>
                <a:solidFill>
                  <a:srgbClr val="66393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목차</a:t>
            </a:r>
            <a:endParaRPr lang="ko-KR" altLang="en-US" sz="4000" dirty="0">
              <a:ln w="12700">
                <a:noFill/>
              </a:ln>
              <a:solidFill>
                <a:srgbClr val="663931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04135" y="758791"/>
            <a:ext cx="88233" cy="790661"/>
          </a:xfrm>
          <a:prstGeom prst="rect">
            <a:avLst/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6F3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529871" y="2577441"/>
            <a:ext cx="493296" cy="511344"/>
          </a:xfrm>
          <a:prstGeom prst="ellipse">
            <a:avLst/>
          </a:prstGeom>
          <a:solidFill>
            <a:srgbClr val="FBD752"/>
          </a:solidFill>
          <a:ln w="76200">
            <a:solidFill>
              <a:srgbClr val="8F563B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6393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1</a:t>
            </a:r>
            <a:endParaRPr lang="ko-KR" altLang="en-US" dirty="0">
              <a:solidFill>
                <a:srgbClr val="66393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529871" y="3466648"/>
            <a:ext cx="493296" cy="511344"/>
          </a:xfrm>
          <a:prstGeom prst="ellipse">
            <a:avLst/>
          </a:prstGeom>
          <a:solidFill>
            <a:srgbClr val="FBD752"/>
          </a:solidFill>
          <a:ln w="76200">
            <a:solidFill>
              <a:srgbClr val="8F563B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6393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</a:t>
            </a:r>
            <a:endParaRPr lang="ko-KR" altLang="en-US" dirty="0">
              <a:solidFill>
                <a:srgbClr val="66393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529871" y="4355854"/>
            <a:ext cx="493296" cy="511344"/>
          </a:xfrm>
          <a:prstGeom prst="ellipse">
            <a:avLst/>
          </a:prstGeom>
          <a:solidFill>
            <a:srgbClr val="FBD752"/>
          </a:solidFill>
          <a:ln w="76200">
            <a:solidFill>
              <a:srgbClr val="8F563B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6393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3</a:t>
            </a:r>
            <a:endParaRPr lang="ko-KR" altLang="en-US" dirty="0">
              <a:solidFill>
                <a:srgbClr val="66393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529871" y="5245061"/>
            <a:ext cx="493296" cy="511344"/>
          </a:xfrm>
          <a:prstGeom prst="ellipse">
            <a:avLst/>
          </a:prstGeom>
          <a:solidFill>
            <a:srgbClr val="FBD752"/>
          </a:solidFill>
          <a:ln w="76200">
            <a:solidFill>
              <a:srgbClr val="8F563B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66393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4</a:t>
            </a:r>
            <a:endParaRPr lang="ko-KR" altLang="en-US" dirty="0">
              <a:solidFill>
                <a:srgbClr val="66393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8249334" y="3845026"/>
            <a:ext cx="2417737" cy="246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ko-KR" altLang="en-US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프로젝트 설계</a:t>
            </a:r>
            <a:endParaRPr lang="en-US" altLang="ko-KR" dirty="0" smtClean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l">
              <a:lnSpc>
                <a:spcPct val="100000"/>
              </a:lnSpc>
            </a:pPr>
            <a:endParaRPr lang="en-US" altLang="ko-KR" sz="1600" dirty="0" smtClean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기대 효과</a:t>
            </a:r>
            <a:endParaRPr lang="en-US" altLang="ko-KR" dirty="0" smtClean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42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263316" y="883705"/>
            <a:ext cx="2913330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기능 소개</a:t>
            </a:r>
            <a:endParaRPr lang="ko-KR" altLang="en-US" sz="40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04135" y="758791"/>
            <a:ext cx="88233" cy="1277324"/>
          </a:xfrm>
          <a:prstGeom prst="rect">
            <a:avLst/>
          </a:prstGeom>
          <a:solidFill>
            <a:srgbClr val="FAC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6F30"/>
              </a:solidFill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263316" y="1646478"/>
            <a:ext cx="1774658" cy="389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움직임 유도</a:t>
            </a:r>
            <a:endParaRPr lang="ko-KR" altLang="en-US" sz="24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64" b="98000" l="9958" r="89831"/>
                    </a14:imgEffect>
                  </a14:imgLayer>
                </a14:imgProps>
              </a:ext>
            </a:extLst>
          </a:blip>
          <a:srcRect l="31356" r="31356"/>
          <a:stretch/>
        </p:blipFill>
        <p:spPr>
          <a:xfrm>
            <a:off x="8210429" y="1646478"/>
            <a:ext cx="2464111" cy="3850169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1029720" y="2186102"/>
            <a:ext cx="6643282" cy="31222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▶ </a:t>
            </a:r>
            <a:r>
              <a:rPr lang="ko-KR" altLang="en-US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알림</a:t>
            </a:r>
            <a:endParaRPr lang="en-US" altLang="ko-KR" sz="3200" dirty="0" smtClean="0">
              <a:ln w="12700">
                <a:noFill/>
              </a:ln>
              <a:solidFill>
                <a:srgbClr val="FFF2CC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    : </a:t>
            </a:r>
            <a:r>
              <a:rPr lang="ko-KR" altLang="en-US" sz="2400" dirty="0" err="1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넛지</a:t>
            </a:r>
            <a:r>
              <a:rPr lang="en-US" altLang="ko-KR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*(nudge)</a:t>
            </a:r>
            <a:r>
              <a:rPr lang="ko-KR" altLang="en-US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를 통한 </a:t>
            </a:r>
            <a:r>
              <a:rPr lang="en-US" altLang="ko-KR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Operant </a:t>
            </a:r>
            <a:r>
              <a:rPr lang="ko-KR" altLang="en-US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강화</a:t>
            </a:r>
            <a:r>
              <a:rPr lang="en-US" altLang="ko-KR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**</a:t>
            </a:r>
          </a:p>
          <a:p>
            <a:pPr algn="l">
              <a:lnSpc>
                <a:spcPct val="150000"/>
              </a:lnSpc>
            </a:pPr>
            <a:endParaRPr lang="en-US" altLang="ko-KR" sz="1200" dirty="0" smtClean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3200" dirty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▶ </a:t>
            </a:r>
            <a:r>
              <a:rPr lang="ko-KR" altLang="en-US" sz="3200" dirty="0" err="1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이모티콘</a:t>
            </a:r>
            <a:r>
              <a:rPr lang="ko-KR" altLang="en-US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</a:t>
            </a:r>
            <a:r>
              <a:rPr lang="en-US" altLang="ko-KR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&amp; </a:t>
            </a:r>
            <a:r>
              <a:rPr lang="ko-KR" altLang="en-US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점수 부여</a:t>
            </a:r>
            <a:endParaRPr lang="en-US" altLang="ko-KR" sz="3200" dirty="0" smtClean="0">
              <a:ln w="12700">
                <a:noFill/>
              </a:ln>
              <a:solidFill>
                <a:srgbClr val="FFF2CC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    : </a:t>
            </a:r>
            <a:r>
              <a:rPr lang="ko-KR" altLang="en-US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즉각적인 긍정적 보상</a:t>
            </a:r>
            <a:endParaRPr lang="en-US" altLang="ko-KR" sz="2400" dirty="0" smtClean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7" name="부제목 2"/>
          <p:cNvSpPr txBox="1">
            <a:spLocks/>
          </p:cNvSpPr>
          <p:nvPr/>
        </p:nvSpPr>
        <p:spPr>
          <a:xfrm>
            <a:off x="806654" y="5587654"/>
            <a:ext cx="10893054" cy="6859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* </a:t>
            </a:r>
            <a:r>
              <a:rPr lang="ko-KR" altLang="en-US" sz="1200" dirty="0" err="1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넛지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(nudge) :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사람들이 자발적으로 올바른 선택을 하도록 부드럽게 유도하는 설계 기법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직접적 강제 없이 선택 구조를 바꿔 행동 변화 유도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</a:p>
          <a:p>
            <a:pPr algn="l">
              <a:lnSpc>
                <a:spcPct val="100000"/>
              </a:lnSpc>
            </a:pP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** Operant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강화 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: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행동이 결과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보상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에 의해 강화될 때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그 행동이 반복될 가능성이 높아진다는 학습 이론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긍정적 보상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(positive reinforcement)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포함</a:t>
            </a:r>
            <a:endParaRPr lang="en-US" altLang="ko-KR" sz="1200" dirty="0" smtClean="0">
              <a:solidFill>
                <a:schemeClr val="bg1">
                  <a:lumMod val="9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60" y="2647638"/>
            <a:ext cx="1847848" cy="18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4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263316" y="883705"/>
            <a:ext cx="2913330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기능 소개</a:t>
            </a:r>
            <a:endParaRPr lang="ko-KR" altLang="en-US" sz="40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04135" y="758791"/>
            <a:ext cx="88233" cy="1277324"/>
          </a:xfrm>
          <a:prstGeom prst="rect">
            <a:avLst/>
          </a:prstGeom>
          <a:solidFill>
            <a:srgbClr val="FAC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6F30"/>
              </a:solidFill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263316" y="1646478"/>
            <a:ext cx="2394284" cy="389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화면 사용량 감소</a:t>
            </a:r>
            <a:endParaRPr lang="ko-KR" altLang="en-US" sz="24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38"/>
          <a:stretch/>
        </p:blipFill>
        <p:spPr>
          <a:xfrm>
            <a:off x="7881257" y="2140555"/>
            <a:ext cx="3337952" cy="4344466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1004135" y="2281130"/>
            <a:ext cx="6643282" cy="31222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▶ </a:t>
            </a:r>
            <a:r>
              <a:rPr lang="ko-KR" altLang="en-US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화면 시청 시간 </a:t>
            </a:r>
            <a:r>
              <a:rPr lang="en-US" altLang="ko-KR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60</a:t>
            </a:r>
            <a:r>
              <a:rPr lang="ko-KR" altLang="en-US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분 경과 알림 </a:t>
            </a:r>
            <a:endParaRPr lang="en-US" altLang="ko-KR" sz="3200" dirty="0" smtClean="0">
              <a:ln w="12700">
                <a:noFill/>
              </a:ln>
              <a:solidFill>
                <a:srgbClr val="FFF2CC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     :  </a:t>
            </a:r>
            <a:r>
              <a:rPr lang="ko-KR" altLang="en-US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공감 신호 유도 </a:t>
            </a:r>
            <a:r>
              <a:rPr lang="en-US" altLang="ko-KR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(</a:t>
            </a:r>
            <a:r>
              <a:rPr lang="ko-KR" altLang="en-US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자기결정이론</a:t>
            </a:r>
            <a:r>
              <a:rPr lang="en-US" altLang="ko-KR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-</a:t>
            </a:r>
            <a:r>
              <a:rPr lang="ko-KR" altLang="en-US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관계성</a:t>
            </a:r>
            <a:r>
              <a:rPr lang="en-US" altLang="ko-KR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*)</a:t>
            </a:r>
          </a:p>
          <a:p>
            <a:pPr algn="l">
              <a:lnSpc>
                <a:spcPct val="150000"/>
              </a:lnSpc>
            </a:pPr>
            <a:endParaRPr lang="en-US" altLang="ko-KR" sz="1200" dirty="0" smtClean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3200" dirty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▶ </a:t>
            </a:r>
            <a:r>
              <a:rPr lang="ko-KR" altLang="en-US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상호작용 형성</a:t>
            </a:r>
            <a:endParaRPr lang="en-US" altLang="ko-KR" sz="2400" dirty="0" smtClean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806654" y="5648384"/>
            <a:ext cx="6846003" cy="5346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*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자기결정이론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-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관계성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(SDT-Relatedness) :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자율성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1200" dirty="0" err="1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유능감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관계성의 세 가지 기본 심리 욕구 중 타인과의 유대감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관계성이 충족될 때 내부 동기 증대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b="33684"/>
          <a:stretch/>
        </p:blipFill>
        <p:spPr>
          <a:xfrm>
            <a:off x="7967617" y="2424364"/>
            <a:ext cx="3165232" cy="406065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타원 6"/>
          <p:cNvSpPr/>
          <p:nvPr/>
        </p:nvSpPr>
        <p:spPr>
          <a:xfrm>
            <a:off x="8205297" y="2676772"/>
            <a:ext cx="310389" cy="310389"/>
          </a:xfrm>
          <a:prstGeom prst="ellipse">
            <a:avLst/>
          </a:prstGeom>
          <a:solidFill>
            <a:srgbClr val="46282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297" y="2619327"/>
            <a:ext cx="333864" cy="3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0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263316" y="883705"/>
            <a:ext cx="2913330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기능 소개</a:t>
            </a:r>
            <a:endParaRPr lang="ko-KR" altLang="en-US" sz="40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04135" y="758791"/>
            <a:ext cx="88233" cy="1277324"/>
          </a:xfrm>
          <a:prstGeom prst="rect">
            <a:avLst/>
          </a:prstGeom>
          <a:solidFill>
            <a:srgbClr val="FAC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6F30"/>
              </a:solidFill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263316" y="1646478"/>
            <a:ext cx="2394284" cy="389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자기 인식</a:t>
            </a:r>
            <a:endParaRPr lang="ko-KR" altLang="en-US" sz="24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64" b="98000" l="9958" r="89831"/>
                    </a14:imgEffect>
                  </a14:imgLayer>
                </a14:imgProps>
              </a:ext>
            </a:extLst>
          </a:blip>
          <a:srcRect l="31356" r="31356"/>
          <a:stretch/>
        </p:blipFill>
        <p:spPr>
          <a:xfrm>
            <a:off x="8529241" y="2036115"/>
            <a:ext cx="2464111" cy="385016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8775458" y="2975361"/>
            <a:ext cx="1971675" cy="197167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004134" y="2281130"/>
            <a:ext cx="7047666" cy="31164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▶ </a:t>
            </a:r>
            <a:r>
              <a:rPr lang="ko-KR" altLang="en-US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사용자</a:t>
            </a:r>
            <a:r>
              <a:rPr lang="en-US" altLang="ko-KR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-</a:t>
            </a:r>
            <a:r>
              <a:rPr lang="ko-KR" altLang="en-US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캐릭터 동기화 </a:t>
            </a:r>
            <a:endParaRPr lang="en-US" altLang="ko-KR" sz="3200" dirty="0" smtClean="0">
              <a:ln w="12700">
                <a:noFill/>
              </a:ln>
              <a:solidFill>
                <a:srgbClr val="FFF2CC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     : </a:t>
            </a:r>
            <a:r>
              <a:rPr lang="ko-KR" altLang="en-US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캐릭터를 사회적 대상으로 인식하고</a:t>
            </a:r>
            <a:r>
              <a:rPr lang="en-US" altLang="ko-KR" sz="2400" dirty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(</a:t>
            </a:r>
            <a:r>
              <a:rPr lang="en-US" altLang="ko-KR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CASA*),</a:t>
            </a: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</a:t>
            </a:r>
            <a:r>
              <a:rPr lang="en-US" altLang="ko-KR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      </a:t>
            </a:r>
            <a:r>
              <a:rPr lang="ko-KR" altLang="en-US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자신의 상태를 관찰</a:t>
            </a:r>
            <a:endParaRPr lang="en-US" altLang="ko-KR" sz="1200" dirty="0" smtClean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▶ </a:t>
            </a:r>
            <a:r>
              <a:rPr lang="ko-KR" altLang="en-US" sz="3200" dirty="0" err="1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자기효능감</a:t>
            </a:r>
            <a:r>
              <a:rPr lang="en-US" altLang="ko-KR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**</a:t>
            </a:r>
            <a:r>
              <a:rPr lang="ko-KR" altLang="en-US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자극</a:t>
            </a:r>
            <a:endParaRPr lang="en-US" altLang="ko-KR" sz="3200" dirty="0" smtClean="0">
              <a:ln w="12700">
                <a:noFill/>
              </a:ln>
              <a:solidFill>
                <a:srgbClr val="FFF2CC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     </a:t>
            </a:r>
            <a:r>
              <a:rPr lang="en-US" altLang="ko-KR" sz="2400" dirty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: </a:t>
            </a:r>
            <a:r>
              <a:rPr lang="ko-KR" altLang="en-US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다음 행동 선택에 대한 내부 동기 강화</a:t>
            </a:r>
            <a:endParaRPr lang="en-US" altLang="ko-KR" sz="2400" dirty="0" smtClean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806654" y="5751351"/>
            <a:ext cx="8881632" cy="379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* CASA(Computers Are Social Actors) :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인간이 컴퓨터나 캐릭터를 사회적 존재로 인식하고 상호작용한다는 이론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</a:p>
          <a:p>
            <a:pPr algn="l">
              <a:lnSpc>
                <a:spcPct val="100000"/>
              </a:lnSpc>
            </a:pP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** </a:t>
            </a:r>
            <a:r>
              <a:rPr lang="ko-KR" altLang="en-US" sz="1200" dirty="0" err="1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자기효능감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(self-efficacy) :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자신이 특정 과제를 성공적으로 수행할 수 있다는 믿음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908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263316" y="883705"/>
            <a:ext cx="2913330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기능 소개</a:t>
            </a:r>
            <a:endParaRPr lang="ko-KR" altLang="en-US" sz="40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04135" y="758791"/>
            <a:ext cx="88233" cy="1277324"/>
          </a:xfrm>
          <a:prstGeom prst="rect">
            <a:avLst/>
          </a:prstGeom>
          <a:solidFill>
            <a:srgbClr val="FAC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6F30"/>
              </a:solidFill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263316" y="1646478"/>
            <a:ext cx="2394284" cy="389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감정 유대</a:t>
            </a:r>
            <a:endParaRPr lang="ko-KR" altLang="en-US" sz="24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308" y="2669722"/>
            <a:ext cx="3162300" cy="3162300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1004134" y="2281130"/>
            <a:ext cx="9043380" cy="31164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▶ </a:t>
            </a:r>
            <a:r>
              <a:rPr lang="ko-KR" altLang="en-US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시각적</a:t>
            </a:r>
            <a:r>
              <a:rPr lang="en-US" altLang="ko-KR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·</a:t>
            </a:r>
            <a:r>
              <a:rPr lang="ko-KR" altLang="en-US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정서적 피드백을 통한 성취감 극대화</a:t>
            </a:r>
            <a:endParaRPr lang="en-US" altLang="ko-KR" sz="3200" dirty="0" smtClean="0">
              <a:ln w="12700">
                <a:noFill/>
              </a:ln>
              <a:solidFill>
                <a:srgbClr val="FFF2CC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     : </a:t>
            </a:r>
            <a:r>
              <a:rPr lang="ko-KR" altLang="en-US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캐릭터 애니메이션</a:t>
            </a:r>
            <a:r>
              <a:rPr lang="en-US" altLang="ko-KR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/</a:t>
            </a:r>
            <a:r>
              <a:rPr lang="ko-KR" altLang="en-US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배지</a:t>
            </a:r>
            <a:endParaRPr lang="en-US" altLang="ko-KR" sz="2400" dirty="0" smtClean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     : </a:t>
            </a:r>
            <a:r>
              <a:rPr lang="ko-KR" altLang="en-US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점수 및 </a:t>
            </a:r>
            <a:r>
              <a:rPr lang="ko-KR" altLang="en-US" sz="2400" dirty="0" err="1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레벨업</a:t>
            </a:r>
            <a:r>
              <a:rPr lang="ko-KR" altLang="en-US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상태 시각화</a:t>
            </a:r>
            <a:endParaRPr lang="en-US" altLang="ko-KR" sz="2400" dirty="0" smtClean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</a:t>
            </a:r>
            <a:r>
              <a:rPr lang="en-US" altLang="ko-KR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    : Operant Conditioning*, SDT-</a:t>
            </a:r>
            <a:r>
              <a:rPr lang="ko-KR" altLang="en-US" sz="2400" dirty="0" err="1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유능감</a:t>
            </a:r>
            <a:r>
              <a:rPr lang="en-US" altLang="ko-KR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**</a:t>
            </a:r>
          </a:p>
          <a:p>
            <a:pPr algn="l">
              <a:lnSpc>
                <a:spcPct val="150000"/>
              </a:lnSpc>
            </a:pPr>
            <a:r>
              <a:rPr lang="en-US" altLang="ko-KR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▶ </a:t>
            </a:r>
            <a:r>
              <a:rPr lang="ko-KR" altLang="en-US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목표</a:t>
            </a:r>
            <a:r>
              <a:rPr lang="en-US" altLang="ko-KR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/</a:t>
            </a:r>
            <a:r>
              <a:rPr lang="ko-KR" altLang="en-US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지속에 대한 동기 부여</a:t>
            </a:r>
            <a:endParaRPr lang="en-US" altLang="ko-KR" sz="2400" dirty="0" smtClean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806653" y="5751350"/>
            <a:ext cx="10220575" cy="437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*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조작적 조건화 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(Operant Conditioning) :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행동 결과에 따라 행동 발생 확률이 변화함을 설명하는 이론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</a:p>
          <a:p>
            <a:pPr algn="l">
              <a:lnSpc>
                <a:spcPct val="100000"/>
              </a:lnSpc>
            </a:pP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** SDT-</a:t>
            </a:r>
            <a:r>
              <a:rPr lang="ko-KR" altLang="en-US" sz="1200" dirty="0" err="1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유능감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(SDT-Competence) :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자기결정이론에서 자신의 능력에 대한 감각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과제를 효과적으로 수행할 수 있다는 느낌이 내부 동기 강화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900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04135" y="758791"/>
            <a:ext cx="88233" cy="790661"/>
          </a:xfrm>
          <a:prstGeom prst="rect">
            <a:avLst/>
          </a:prstGeom>
          <a:solidFill>
            <a:srgbClr val="FAC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6F30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255939" y="883705"/>
            <a:ext cx="4045403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주요 개발 기획</a:t>
            </a:r>
            <a:endParaRPr lang="ko-KR" altLang="en-US" sz="40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092368" y="4942601"/>
            <a:ext cx="2377510" cy="742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실시간 알림</a:t>
            </a:r>
            <a:endParaRPr lang="en-US" altLang="ko-KR" sz="2400" dirty="0" smtClean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4539058" y="4942601"/>
            <a:ext cx="2786742" cy="742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캐릭터 동기화</a:t>
            </a:r>
            <a:endParaRPr lang="en-US" altLang="ko-KR" sz="2400" dirty="0" smtClean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8086098" y="4942601"/>
            <a:ext cx="2995274" cy="742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에너지 시스템</a:t>
            </a:r>
            <a:endParaRPr lang="en-US" altLang="ko-KR" sz="2400" dirty="0" smtClean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74636" y="3127934"/>
            <a:ext cx="1812974" cy="894659"/>
            <a:chOff x="8587955" y="3090560"/>
            <a:chExt cx="1812974" cy="894659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8587955" y="3157904"/>
              <a:ext cx="1709057" cy="827315"/>
            </a:xfrm>
            <a:prstGeom prst="roundRect">
              <a:avLst>
                <a:gd name="adj" fmla="val 32457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35570" y="3247008"/>
              <a:ext cx="87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FBD75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반숙이</a:t>
              </a:r>
              <a:endParaRPr lang="ko-KR" altLang="en-US" dirty="0"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749835" y="3571561"/>
              <a:ext cx="1000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움직여</a:t>
              </a:r>
              <a:r>
                <a:rPr lang="en-US" altLang="ko-KR" sz="1400" dirty="0" smtClean="0"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!</a:t>
              </a:r>
              <a:endParaRPr lang="ko-KR" altLang="en-US" sz="1400" dirty="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9636" y="3090560"/>
              <a:ext cx="821293" cy="821293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392" y="2036115"/>
            <a:ext cx="2544408" cy="25444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146" y="3478147"/>
            <a:ext cx="3029178" cy="26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7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04135" y="758791"/>
            <a:ext cx="88233" cy="790661"/>
          </a:xfrm>
          <a:prstGeom prst="rect">
            <a:avLst/>
          </a:prstGeom>
          <a:solidFill>
            <a:srgbClr val="FAC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6F30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255939" y="883705"/>
            <a:ext cx="4045403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주요 개발 기획</a:t>
            </a:r>
            <a:endParaRPr lang="ko-KR" altLang="en-US" sz="40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41524" y="4942601"/>
            <a:ext cx="3279198" cy="742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 err="1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히스토리</a:t>
            </a:r>
            <a:r>
              <a:rPr lang="ko-KR" altLang="en-US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</a:t>
            </a:r>
            <a:endParaRPr lang="en-US" altLang="ko-KR" sz="3200" dirty="0" smtClean="0">
              <a:ln w="12700">
                <a:noFill/>
              </a:ln>
              <a:solidFill>
                <a:srgbClr val="FFF2CC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&amp; </a:t>
            </a:r>
            <a:r>
              <a:rPr lang="ko-KR" altLang="en-US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도감</a:t>
            </a:r>
            <a:endParaRPr lang="en-US" altLang="ko-KR" sz="2400" dirty="0" smtClean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539058" y="4942601"/>
            <a:ext cx="2786742" cy="742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수면 연동</a:t>
            </a:r>
            <a:endParaRPr lang="en-US" altLang="ko-KR" sz="2400" dirty="0" smtClean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8086098" y="4942601"/>
            <a:ext cx="2995274" cy="742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 smtClean="0">
                <a:ln w="12700">
                  <a:noFill/>
                </a:ln>
                <a:solidFill>
                  <a:srgbClr val="FFF2C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식사 미션</a:t>
            </a:r>
            <a:endParaRPr lang="en-US" altLang="ko-KR" sz="2400" dirty="0" smtClean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" t="23333" r="5635" b="35873"/>
          <a:stretch/>
        </p:blipFill>
        <p:spPr>
          <a:xfrm>
            <a:off x="1092368" y="2239275"/>
            <a:ext cx="2422216" cy="24035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90" b="45030"/>
          <a:stretch/>
        </p:blipFill>
        <p:spPr>
          <a:xfrm>
            <a:off x="4874575" y="4107382"/>
            <a:ext cx="2115707" cy="5354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8" t="14402" r="15591" b="5502"/>
          <a:stretch/>
        </p:blipFill>
        <p:spPr>
          <a:xfrm>
            <a:off x="5251783" y="2284005"/>
            <a:ext cx="1349193" cy="1521996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3" name="모서리가 둥근 직사각형 12"/>
          <p:cNvSpPr/>
          <p:nvPr/>
        </p:nvSpPr>
        <p:spPr>
          <a:xfrm>
            <a:off x="8265211" y="3061045"/>
            <a:ext cx="2533132" cy="827315"/>
          </a:xfrm>
          <a:prstGeom prst="roundRect">
            <a:avLst>
              <a:gd name="adj" fmla="val 3245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400978" y="3150149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반숙이</a:t>
            </a:r>
            <a:endParaRPr lang="ko-KR" altLang="en-US" dirty="0"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27476" y="3474702"/>
            <a:ext cx="1823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밥 먹을 시간이야</a:t>
            </a:r>
            <a:r>
              <a:rPr lang="en-US" altLang="ko-KR" sz="1400" dirty="0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!</a:t>
            </a:r>
            <a:endParaRPr lang="ko-KR" altLang="en-US" sz="14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95" y="2993701"/>
            <a:ext cx="821293" cy="82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5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263316" y="883705"/>
            <a:ext cx="2913330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기능 소개</a:t>
            </a:r>
            <a:endParaRPr lang="ko-KR" altLang="en-US" sz="40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04135" y="758791"/>
            <a:ext cx="88233" cy="1277324"/>
          </a:xfrm>
          <a:prstGeom prst="rect">
            <a:avLst/>
          </a:prstGeom>
          <a:solidFill>
            <a:srgbClr val="FAC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6F30"/>
              </a:solidFill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263316" y="1646478"/>
            <a:ext cx="2394284" cy="389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핵심 기능 정리</a:t>
            </a:r>
            <a:endParaRPr lang="ko-KR" altLang="en-US" sz="2400" dirty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16"/>
          <a:stretch/>
        </p:blipFill>
        <p:spPr>
          <a:xfrm>
            <a:off x="6179120" y="1841296"/>
            <a:ext cx="4554194" cy="4636771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338874" y="2406548"/>
            <a:ext cx="4234686" cy="1323975"/>
          </a:xfrm>
          <a:prstGeom prst="roundRect">
            <a:avLst/>
          </a:prstGeom>
          <a:solidFill>
            <a:srgbClr val="FBD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286875" y="2501797"/>
            <a:ext cx="1133475" cy="1133475"/>
          </a:xfrm>
          <a:prstGeom prst="ellipse">
            <a:avLst/>
          </a:prstGeom>
          <a:solidFill>
            <a:srgbClr val="46282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504530" y="2661470"/>
            <a:ext cx="1305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반숙이</a:t>
            </a:r>
            <a:endParaRPr lang="ko-KR" altLang="en-US" sz="2000" dirty="0">
              <a:solidFill>
                <a:srgbClr val="8A6F3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04530" y="3119299"/>
            <a:ext cx="2144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45292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잠시 휴식할까요</a:t>
            </a:r>
            <a:r>
              <a:rPr lang="en-US" altLang="ko-KR" sz="2000" dirty="0" smtClean="0">
                <a:solidFill>
                  <a:srgbClr val="45292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?</a:t>
            </a:r>
            <a:endParaRPr lang="ko-KR" altLang="en-US" sz="2000" dirty="0">
              <a:solidFill>
                <a:srgbClr val="45292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5" y="2399594"/>
            <a:ext cx="1219200" cy="12192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82" b="92941" l="2750" r="98250">
                        <a14:foregroundMark x1="43500" y1="23824" x2="23250" y2="28824"/>
                        <a14:foregroundMark x1="24750" y1="17647" x2="6750" y2="79706"/>
                        <a14:foregroundMark x1="18000" y1="26471" x2="7750" y2="55000"/>
                        <a14:foregroundMark x1="21000" y1="80882" x2="48500" y2="82353"/>
                        <a14:foregroundMark x1="14250" y1="74412" x2="40250" y2="77647"/>
                        <a14:foregroundMark x1="39250" y1="17353" x2="71250" y2="77059"/>
                        <a14:foregroundMark x1="50750" y1="24118" x2="64750" y2="79118"/>
                        <a14:foregroundMark x1="66250" y1="82941" x2="92000" y2="80294"/>
                        <a14:foregroundMark x1="87500" y1="43529" x2="87500" y2="43529"/>
                        <a14:foregroundMark x1="87750" y1="47353" x2="93000" y2="667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3903" y="3441031"/>
            <a:ext cx="2960486" cy="2516413"/>
          </a:xfrm>
          <a:prstGeom prst="rect">
            <a:avLst/>
          </a:prstGeom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4913188" y="3137196"/>
            <a:ext cx="895239" cy="607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1H</a:t>
            </a:r>
            <a:endParaRPr lang="ko-KR" altLang="en-US" sz="4000" dirty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 rot="16200000">
            <a:off x="5137716" y="3795009"/>
            <a:ext cx="573990" cy="729343"/>
          </a:xfrm>
          <a:prstGeom prst="downArrow">
            <a:avLst/>
          </a:prstGeom>
          <a:solidFill>
            <a:srgbClr val="FBD752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0" b="45638"/>
          <a:stretch/>
        </p:blipFill>
        <p:spPr>
          <a:xfrm>
            <a:off x="6259117" y="2242957"/>
            <a:ext cx="4394200" cy="423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6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256966" y="883705"/>
            <a:ext cx="3736825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프로젝트 설계</a:t>
            </a:r>
            <a:endParaRPr lang="ko-KR" altLang="en-US" sz="40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04135" y="758791"/>
            <a:ext cx="88233" cy="1277324"/>
          </a:xfrm>
          <a:prstGeom prst="rect">
            <a:avLst/>
          </a:prstGeom>
          <a:solidFill>
            <a:srgbClr val="FAC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6F30"/>
              </a:solidFill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263316" y="1646478"/>
            <a:ext cx="2387934" cy="389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기술 스택</a:t>
            </a:r>
            <a:endParaRPr lang="ko-KR" altLang="en-US" sz="2400" dirty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49086" y="2522778"/>
            <a:ext cx="10493828" cy="3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Wear OS + Android </a:t>
            </a:r>
            <a:r>
              <a:rPr lang="en-US" altLang="ko-KR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(</a:t>
            </a:r>
            <a:r>
              <a:rPr lang="en-US" altLang="ko-KR" sz="2000" dirty="0" err="1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Kotlin</a:t>
            </a:r>
            <a:r>
              <a:rPr lang="en-US" altLang="ko-KR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 err="1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SensorManager</a:t>
            </a:r>
            <a:r>
              <a:rPr lang="en-US" altLang="ko-KR" sz="28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API </a:t>
            </a:r>
            <a:r>
              <a:rPr lang="en-US" altLang="ko-KR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(</a:t>
            </a:r>
            <a:r>
              <a:rPr lang="ko-KR" altLang="en-US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가속도</a:t>
            </a:r>
            <a:r>
              <a:rPr lang="en-US" altLang="ko-KR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·</a:t>
            </a:r>
            <a:r>
              <a:rPr lang="ko-KR" altLang="en-US" sz="2000" dirty="0" err="1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자이로</a:t>
            </a:r>
            <a:r>
              <a:rPr lang="en-US" altLang="ko-KR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·</a:t>
            </a:r>
            <a:r>
              <a:rPr lang="ko-KR" altLang="en-US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기압</a:t>
            </a:r>
            <a:r>
              <a:rPr lang="en-US" altLang="ko-KR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Samsung Health Data SDK </a:t>
            </a:r>
            <a:r>
              <a:rPr lang="en-US" altLang="ko-KR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(</a:t>
            </a:r>
            <a:r>
              <a:rPr lang="ko-KR" altLang="en-US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걸음</a:t>
            </a:r>
            <a:r>
              <a:rPr lang="en-US" altLang="ko-KR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·</a:t>
            </a:r>
            <a:r>
              <a:rPr lang="ko-KR" altLang="en-US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수면</a:t>
            </a:r>
            <a:r>
              <a:rPr lang="en-US" altLang="ko-KR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·</a:t>
            </a:r>
            <a:r>
              <a:rPr lang="ko-KR" altLang="en-US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계단 오르기 데이터</a:t>
            </a:r>
            <a:r>
              <a:rPr lang="en-US" altLang="ko-KR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 err="1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UsageStatsManager</a:t>
            </a:r>
            <a:r>
              <a:rPr lang="en-US" altLang="ko-KR" sz="2800" dirty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</a:t>
            </a:r>
            <a:r>
              <a:rPr lang="en-US" altLang="ko-KR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(</a:t>
            </a:r>
            <a:r>
              <a:rPr lang="ko-KR" altLang="en-US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스마트폰 사용 시간</a:t>
            </a:r>
            <a:r>
              <a:rPr lang="en-US" altLang="ko-KR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ML </a:t>
            </a:r>
            <a:r>
              <a:rPr lang="ko-KR" altLang="en-US" sz="28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모듈 </a:t>
            </a:r>
            <a:r>
              <a:rPr lang="en-US" altLang="ko-KR" sz="28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</a:t>
            </a:r>
            <a:r>
              <a:rPr lang="en-US" altLang="ko-KR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(2-</a:t>
            </a:r>
            <a:r>
              <a:rPr lang="ko-KR" altLang="en-US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중 슬라이딩 윈도 </a:t>
            </a:r>
            <a:r>
              <a:rPr lang="en-US" altLang="ko-KR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+ </a:t>
            </a:r>
            <a:r>
              <a:rPr lang="en-US" altLang="ko-KR" sz="2000" dirty="0" err="1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LightGBM</a:t>
            </a:r>
            <a:r>
              <a:rPr lang="en-US" altLang="ko-KR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/ </a:t>
            </a:r>
            <a:r>
              <a:rPr lang="en-US" altLang="ko-KR" sz="2000" dirty="0" err="1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TFLite</a:t>
            </a:r>
            <a:r>
              <a:rPr lang="en-US" altLang="ko-KR" sz="2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339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256966" y="883705"/>
            <a:ext cx="3736825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프로젝트 설계</a:t>
            </a:r>
            <a:endParaRPr lang="ko-KR" altLang="en-US" sz="40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04135" y="758791"/>
            <a:ext cx="88233" cy="1277324"/>
          </a:xfrm>
          <a:prstGeom prst="rect">
            <a:avLst/>
          </a:prstGeom>
          <a:solidFill>
            <a:srgbClr val="FAC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6F30"/>
              </a:solidFill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263316" y="1646478"/>
            <a:ext cx="2387934" cy="389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화면 설계서</a:t>
            </a:r>
            <a:endParaRPr lang="ko-KR" altLang="en-US" sz="2400" dirty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89" y="719602"/>
            <a:ext cx="6238295" cy="54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1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256966" y="883705"/>
            <a:ext cx="3736825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프로젝트 설계</a:t>
            </a:r>
            <a:endParaRPr lang="ko-KR" altLang="en-US" sz="40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04135" y="758791"/>
            <a:ext cx="88233" cy="1277324"/>
          </a:xfrm>
          <a:prstGeom prst="rect">
            <a:avLst/>
          </a:prstGeom>
          <a:solidFill>
            <a:srgbClr val="FAC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6F30"/>
              </a:solidFill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263316" y="1646478"/>
            <a:ext cx="2387934" cy="389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요구사항 명세서</a:t>
            </a:r>
            <a:endParaRPr lang="ko-KR" altLang="en-US" sz="2400" dirty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27" y="3264919"/>
            <a:ext cx="4901365" cy="27016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92" y="1549452"/>
            <a:ext cx="5640667" cy="441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323346" y="3108157"/>
            <a:ext cx="3545308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기획 배경</a:t>
            </a:r>
            <a:endParaRPr lang="ko-KR" altLang="en-US" sz="54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256966" y="883705"/>
            <a:ext cx="3736825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프로젝트 설계</a:t>
            </a:r>
            <a:endParaRPr lang="ko-KR" altLang="en-US" sz="40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04135" y="758791"/>
            <a:ext cx="88233" cy="1277324"/>
          </a:xfrm>
          <a:prstGeom prst="rect">
            <a:avLst/>
          </a:prstGeom>
          <a:solidFill>
            <a:srgbClr val="FAC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6F30"/>
              </a:solidFill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263316" y="1646478"/>
            <a:ext cx="2680034" cy="389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err="1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플로우</a:t>
            </a:r>
            <a:r>
              <a:rPr lang="ko-KR" altLang="en-US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다이어그램</a:t>
            </a:r>
            <a:endParaRPr lang="ko-KR" altLang="en-US" sz="2400" dirty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66871"/>
          <a:stretch/>
        </p:blipFill>
        <p:spPr>
          <a:xfrm>
            <a:off x="8469313" y="397042"/>
            <a:ext cx="2656563" cy="60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4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004135" y="758791"/>
            <a:ext cx="3989656" cy="1277324"/>
            <a:chOff x="1004135" y="758791"/>
            <a:chExt cx="3989656" cy="1277324"/>
          </a:xfrm>
        </p:grpSpPr>
        <p:sp>
          <p:nvSpPr>
            <p:cNvPr id="9" name="제목 1"/>
            <p:cNvSpPr txBox="1">
              <a:spLocks/>
            </p:cNvSpPr>
            <p:nvPr/>
          </p:nvSpPr>
          <p:spPr>
            <a:xfrm>
              <a:off x="1256966" y="883705"/>
              <a:ext cx="3736825" cy="66574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4000" dirty="0" smtClean="0">
                  <a:ln w="12700">
                    <a:noFill/>
                  </a:ln>
                  <a:solidFill>
                    <a:srgbClr val="FBD752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둥근모꼴" panose="020B0500000000000000" pitchFamily="50" charset="-127"/>
                </a:rPr>
                <a:t>프로젝트 설계</a:t>
              </a:r>
              <a:endParaRPr lang="ko-KR" altLang="en-US" sz="4000" dirty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04135" y="758791"/>
              <a:ext cx="88233" cy="1277324"/>
            </a:xfrm>
            <a:prstGeom prst="rect">
              <a:avLst/>
            </a:prstGeom>
            <a:solidFill>
              <a:srgbClr val="FAC4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8A6F30"/>
                </a:solidFill>
              </a:endParaRPr>
            </a:p>
          </p:txBody>
        </p:sp>
        <p:sp>
          <p:nvSpPr>
            <p:cNvPr id="15" name="제목 1"/>
            <p:cNvSpPr txBox="1">
              <a:spLocks/>
            </p:cNvSpPr>
            <p:nvPr/>
          </p:nvSpPr>
          <p:spPr>
            <a:xfrm>
              <a:off x="1263316" y="1646478"/>
              <a:ext cx="2387934" cy="38963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dirty="0" smtClean="0">
                  <a:ln w="12700">
                    <a:noFill/>
                  </a:ln>
                  <a:solidFill>
                    <a:srgbClr val="FFFFFF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둥근모꼴" panose="020B0500000000000000" pitchFamily="50" charset="-127"/>
                </a:rPr>
                <a:t>DB </a:t>
              </a:r>
              <a:r>
                <a:rPr lang="ko-KR" altLang="en-US" sz="2400" dirty="0" smtClean="0">
                  <a:ln w="12700">
                    <a:noFill/>
                  </a:ln>
                  <a:solidFill>
                    <a:srgbClr val="FFFFFF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둥근모꼴" panose="020B0500000000000000" pitchFamily="50" charset="-127"/>
                </a:rPr>
                <a:t>설계</a:t>
              </a:r>
              <a:endParaRPr lang="ko-KR" altLang="en-US" sz="2400" dirty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162927" y="1967164"/>
            <a:ext cx="7250622" cy="4226920"/>
            <a:chOff x="2731019" y="1141465"/>
            <a:chExt cx="8620776" cy="502253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19" y="1141465"/>
              <a:ext cx="8620776" cy="5022539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0226842" y="5251784"/>
              <a:ext cx="1118937" cy="896353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937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2813049" y="2395978"/>
            <a:ext cx="6565902" cy="2090105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4800" dirty="0" smtClean="0"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기대 효과</a:t>
            </a:r>
            <a:endParaRPr lang="en-US" altLang="ko-KR" sz="4800" dirty="0" smtClean="0"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3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839131" y="3140575"/>
            <a:ext cx="3484843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사용자 일상 습관 변화</a:t>
            </a:r>
            <a:endParaRPr lang="ko-KR" altLang="en-US" sz="2800" dirty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670813" y="2984167"/>
            <a:ext cx="3484843" cy="1022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자기 </a:t>
            </a:r>
            <a:r>
              <a:rPr lang="ko-KR" altLang="en-US" sz="2800" dirty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인식 능력 </a:t>
            </a:r>
            <a:r>
              <a:rPr lang="ko-KR" altLang="en-US" sz="28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향상</a:t>
            </a:r>
            <a:endParaRPr lang="en-US" altLang="ko-KR" sz="2800" dirty="0" smtClean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  <a:p>
            <a:r>
              <a:rPr lang="en-US" altLang="ko-KR" sz="16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(</a:t>
            </a:r>
            <a:r>
              <a:rPr lang="ko-KR" altLang="en-US" sz="16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메타 인지</a:t>
            </a:r>
            <a:r>
              <a:rPr lang="en-US" altLang="ko-KR" sz="16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)</a:t>
            </a:r>
            <a:endParaRPr lang="ko-KR" altLang="en-US" sz="1600" dirty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263969" y="883705"/>
            <a:ext cx="2317583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기대 효과</a:t>
            </a:r>
            <a:endParaRPr lang="ko-KR" altLang="en-US" sz="40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04135" y="758791"/>
            <a:ext cx="88233" cy="790661"/>
          </a:xfrm>
          <a:prstGeom prst="rect">
            <a:avLst/>
          </a:prstGeom>
          <a:solidFill>
            <a:srgbClr val="FAC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6F30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39131" y="5273865"/>
            <a:ext cx="3484843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감정적 연결 기반</a:t>
            </a:r>
            <a:endParaRPr lang="en-US" altLang="ko-KR" sz="2800" dirty="0" smtClean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  <a:p>
            <a:r>
              <a:rPr lang="ko-KR" altLang="en-US" sz="28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긍정 루틴 형성</a:t>
            </a:r>
            <a:endParaRPr lang="ko-KR" altLang="en-US" sz="2800" dirty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6670813" y="5379531"/>
            <a:ext cx="3484843" cy="498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자발적 행동 변화 유도</a:t>
            </a:r>
            <a:endParaRPr lang="ko-KR" altLang="en-US" sz="2800" dirty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pic>
        <p:nvPicPr>
          <p:cNvPr id="15" name="Picture 2" descr="9개의 미후네타카시 아이디어 | 여자아이, 밈, 캐릭터 일러스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58" b="98142" l="5508" r="95763">
                        <a14:foregroundMark x1="38559" y1="57895" x2="42373" y2="62848"/>
                        <a14:foregroundMark x1="81780" y1="56656" x2="83898" y2="57276"/>
                        <a14:foregroundMark x1="83898" y1="52941" x2="83898" y2="52941"/>
                        <a14:foregroundMark x1="77119" y1="56347" x2="77119" y2="56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880" y="3826871"/>
            <a:ext cx="929344" cy="127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い ら す と や 일러스트 레이터 Art Suki!수키!스킵!, 기타, 어린이, 손, 우정 png | PNGW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25" b="90875" l="7283" r="91413">
                        <a14:foregroundMark x1="16413" y1="43000" x2="17935" y2="35500"/>
                        <a14:foregroundMark x1="76848" y1="36875" x2="78043" y2="29625"/>
                        <a14:foregroundMark x1="79565" y1="77000" x2="80870" y2="70125"/>
                        <a14:foregroundMark x1="18043" y1="86125" x2="19674" y2="7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27" y="1778492"/>
            <a:ext cx="1670050" cy="145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일본 일러스트 사이트 이라스토야와 콜라보한 애니메이션 모음 : 네이버 블로그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970" y="4006853"/>
            <a:ext cx="980528" cy="12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이 그림체 짤 원본? 작가가 누구야?? - 인스티즈(instiz) 일상 카테고리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469" b="93750" l="1949" r="97856">
                        <a14:foregroundMark x1="24561" y1="22656" x2="26121" y2="36328"/>
                        <a14:foregroundMark x1="15010" y1="9180" x2="27680" y2="51563"/>
                        <a14:foregroundMark x1="32943" y1="49805" x2="37037" y2="53125"/>
                        <a14:foregroundMark x1="14035" y1="12891" x2="6628" y2="38086"/>
                        <a14:foregroundMark x1="23002" y1="11914" x2="40936" y2="35156"/>
                        <a14:foregroundMark x1="40936" y1="53516" x2="43080" y2="55664"/>
                        <a14:foregroundMark x1="33333" y1="48633" x2="33918" y2="49414"/>
                        <a14:foregroundMark x1="35283" y1="48047" x2="35283" y2="48047"/>
                        <a14:foregroundMark x1="39571" y1="44141" x2="42105" y2="36914"/>
                        <a14:foregroundMark x1="2924" y1="29297" x2="5653" y2="15039"/>
                        <a14:foregroundMark x1="21637" y1="86133" x2="23392" y2="84961"/>
                        <a14:foregroundMark x1="35283" y1="88672" x2="68421" y2="80664"/>
                        <a14:foregroundMark x1="66082" y1="61328" x2="65692" y2="63477"/>
                        <a14:foregroundMark x1="31969" y1="85352" x2="45809" y2="78906"/>
                        <a14:foregroundMark x1="71930" y1="85547" x2="88499" y2="78906"/>
                        <a14:foregroundMark x1="43665" y1="89648" x2="92203" y2="89063"/>
                        <a14:foregroundMark x1="13060" y1="9766" x2="22807" y2="7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489" y="1464639"/>
            <a:ext cx="1735934" cy="173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63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8308" y="378995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263969" y="883705"/>
            <a:ext cx="2317583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피드백</a:t>
            </a:r>
            <a:endParaRPr lang="ko-KR" altLang="en-US" sz="40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04135" y="758791"/>
            <a:ext cx="88233" cy="790661"/>
          </a:xfrm>
          <a:prstGeom prst="rect">
            <a:avLst/>
          </a:prstGeom>
          <a:solidFill>
            <a:srgbClr val="FAC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6F3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62" y="703848"/>
            <a:ext cx="3280517" cy="542546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10" y="703848"/>
            <a:ext cx="3280516" cy="542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7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263969" y="883705"/>
            <a:ext cx="2802705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고도화 방안</a:t>
            </a:r>
            <a:endParaRPr lang="ko-KR" altLang="en-US" sz="40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04135" y="758791"/>
            <a:ext cx="88233" cy="790661"/>
          </a:xfrm>
          <a:prstGeom prst="rect">
            <a:avLst/>
          </a:prstGeom>
          <a:solidFill>
            <a:srgbClr val="FAC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6F30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839131" y="3150962"/>
            <a:ext cx="3484843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퍼스널라이징</a:t>
            </a:r>
            <a:endParaRPr lang="ko-KR" altLang="en-US" sz="4000" dirty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6670813" y="2994554"/>
            <a:ext cx="3484843" cy="1022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도메인 확장</a:t>
            </a:r>
            <a:endParaRPr lang="ko-KR" altLang="en-US" sz="4000" dirty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36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839131" y="2767261"/>
            <a:ext cx="8513738" cy="1347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err="1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Transtheoretical</a:t>
            </a:r>
            <a:r>
              <a:rPr lang="en-US" altLang="ko-KR" sz="40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 Model</a:t>
            </a:r>
            <a:br>
              <a:rPr lang="en-US" altLang="ko-KR" sz="40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</a:br>
            <a:r>
              <a:rPr lang="en-US" altLang="ko-KR" sz="40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(</a:t>
            </a:r>
            <a:r>
              <a:rPr lang="ko-KR" altLang="en-US" sz="40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변화 단계 이론</a:t>
            </a:r>
            <a:r>
              <a:rPr lang="en-US" altLang="ko-KR" sz="40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)</a:t>
            </a:r>
            <a:endParaRPr lang="ko-KR" altLang="en-US" sz="4000" dirty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31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165375" y="883705"/>
            <a:ext cx="3495130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 smtClean="0">
                <a:ln w="12700">
                  <a:noFill/>
                </a:ln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변화 단계 이론</a:t>
            </a:r>
            <a:endParaRPr lang="ko-KR" altLang="en-US" sz="4000" dirty="0">
              <a:ln w="12700">
                <a:noFill/>
              </a:ln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04135" y="758791"/>
            <a:ext cx="88233" cy="1277324"/>
          </a:xfrm>
          <a:prstGeom prst="rect">
            <a:avLst/>
          </a:prstGeom>
          <a:solidFill>
            <a:srgbClr val="FAC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6F30"/>
              </a:solidFill>
            </a:endParaRPr>
          </a:p>
        </p:txBody>
      </p:sp>
      <p:sp>
        <p:nvSpPr>
          <p:cNvPr id="2" name="오각형 1"/>
          <p:cNvSpPr/>
          <p:nvPr/>
        </p:nvSpPr>
        <p:spPr>
          <a:xfrm>
            <a:off x="1515978" y="2794519"/>
            <a:ext cx="2920920" cy="1229056"/>
          </a:xfrm>
          <a:prstGeom prst="homePlate">
            <a:avLst>
              <a:gd name="adj" fmla="val 3066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45292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무관심 단계</a:t>
            </a:r>
            <a:r>
              <a:rPr lang="en-US" altLang="ko-KR" sz="2400" dirty="0" smtClean="0">
                <a:solidFill>
                  <a:srgbClr val="45292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rgbClr val="45292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</a:br>
            <a:r>
              <a:rPr lang="en-US" altLang="ko-KR" sz="2000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“</a:t>
            </a:r>
            <a:r>
              <a:rPr lang="ko-KR" altLang="en-US" sz="2000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나는 바꿀 생각 없어</a:t>
            </a:r>
            <a:r>
              <a:rPr lang="en-US" altLang="ko-KR" sz="2000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＂</a:t>
            </a:r>
            <a:endParaRPr lang="ko-KR" altLang="en-US" sz="2000" dirty="0">
              <a:solidFill>
                <a:srgbClr val="8A6F3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4325352" y="2794519"/>
            <a:ext cx="2995863" cy="1229056"/>
          </a:xfrm>
          <a:prstGeom prst="chevron">
            <a:avLst>
              <a:gd name="adj" fmla="val 3095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45292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숙고 단계</a:t>
            </a:r>
            <a:r>
              <a:rPr lang="en-US" altLang="ko-KR" sz="2400" dirty="0" smtClean="0">
                <a:solidFill>
                  <a:srgbClr val="45292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rgbClr val="45292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</a:br>
            <a:r>
              <a:rPr lang="en-US" altLang="ko-KR" sz="2000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“</a:t>
            </a:r>
            <a:r>
              <a:rPr lang="ko-KR" altLang="en-US" sz="2000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바꿔야 할까</a:t>
            </a:r>
            <a:r>
              <a:rPr lang="en-US" altLang="ko-KR" sz="2000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?＂</a:t>
            </a:r>
            <a:endParaRPr lang="ko-KR" altLang="en-US" sz="2000" dirty="0">
              <a:solidFill>
                <a:srgbClr val="8A6F3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0" name="갈매기형 수장 9"/>
          <p:cNvSpPr/>
          <p:nvPr/>
        </p:nvSpPr>
        <p:spPr>
          <a:xfrm>
            <a:off x="7204160" y="2794519"/>
            <a:ext cx="3233234" cy="1229056"/>
          </a:xfrm>
          <a:prstGeom prst="chevron">
            <a:avLst>
              <a:gd name="adj" fmla="val 3095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45292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준비 단계</a:t>
            </a:r>
            <a:r>
              <a:rPr lang="en-US" altLang="ko-KR" sz="2400" dirty="0" smtClean="0">
                <a:solidFill>
                  <a:srgbClr val="45292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rgbClr val="45292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</a:br>
            <a:r>
              <a:rPr lang="en-US" altLang="ko-KR" sz="2000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“</a:t>
            </a:r>
            <a:r>
              <a:rPr lang="ko-KR" altLang="en-US" sz="2000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이번 주부터</a:t>
            </a:r>
            <a:endParaRPr lang="en-US" altLang="ko-KR" sz="2000" dirty="0" smtClean="0">
              <a:solidFill>
                <a:srgbClr val="8A6F3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헬스장 </a:t>
            </a:r>
            <a:r>
              <a:rPr lang="ko-KR" altLang="en-US" sz="2000" dirty="0" err="1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등록해야지</a:t>
            </a:r>
            <a:r>
              <a:rPr lang="en-US" altLang="ko-KR" sz="2000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＂</a:t>
            </a:r>
            <a:endParaRPr lang="ko-KR" altLang="en-US" sz="2000" dirty="0">
              <a:solidFill>
                <a:srgbClr val="8A6F3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1" name="갈매기형 수장 10"/>
          <p:cNvSpPr/>
          <p:nvPr/>
        </p:nvSpPr>
        <p:spPr>
          <a:xfrm>
            <a:off x="2048933" y="4245326"/>
            <a:ext cx="3278915" cy="1229056"/>
          </a:xfrm>
          <a:prstGeom prst="chevron">
            <a:avLst>
              <a:gd name="adj" fmla="val 3095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45292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실행 단계</a:t>
            </a:r>
            <a:r>
              <a:rPr lang="en-US" altLang="ko-KR" sz="2400" dirty="0" smtClean="0">
                <a:solidFill>
                  <a:srgbClr val="45292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rgbClr val="45292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</a:br>
            <a:r>
              <a:rPr lang="en-US" altLang="ko-KR" sz="2000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“</a:t>
            </a:r>
            <a:r>
              <a:rPr lang="ko-KR" altLang="en-US" sz="2000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이번 주부터</a:t>
            </a:r>
            <a:endParaRPr lang="en-US" altLang="ko-KR" sz="2000" dirty="0">
              <a:solidFill>
                <a:srgbClr val="8A6F3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매일 </a:t>
            </a:r>
            <a:r>
              <a:rPr lang="en-US" altLang="ko-KR" sz="2000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30</a:t>
            </a:r>
            <a:r>
              <a:rPr lang="ko-KR" altLang="en-US" sz="2000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분 운동 중</a:t>
            </a:r>
            <a:r>
              <a:rPr lang="en-US" altLang="ko-KR" sz="2000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!”</a:t>
            </a:r>
          </a:p>
        </p:txBody>
      </p:sp>
      <p:sp>
        <p:nvSpPr>
          <p:cNvPr id="13" name="갈매기형 수장 12"/>
          <p:cNvSpPr/>
          <p:nvPr/>
        </p:nvSpPr>
        <p:spPr>
          <a:xfrm>
            <a:off x="5218059" y="4245326"/>
            <a:ext cx="2794972" cy="1229056"/>
          </a:xfrm>
          <a:prstGeom prst="chevron">
            <a:avLst>
              <a:gd name="adj" fmla="val 3095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45292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유지 단계</a:t>
            </a:r>
            <a:r>
              <a:rPr lang="en-US" altLang="ko-KR" sz="2400" dirty="0" smtClean="0">
                <a:solidFill>
                  <a:srgbClr val="45292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rgbClr val="45292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</a:br>
            <a:r>
              <a:rPr lang="en-US" altLang="ko-KR" sz="2000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6</a:t>
            </a:r>
            <a:r>
              <a:rPr lang="ko-KR" altLang="en-US" sz="2000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개월 이상 지속</a:t>
            </a:r>
            <a:endParaRPr lang="en-US" altLang="ko-KR" sz="2000" dirty="0" smtClean="0">
              <a:solidFill>
                <a:srgbClr val="8A6F3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4" name="갈매기형 수장 13"/>
          <p:cNvSpPr/>
          <p:nvPr/>
        </p:nvSpPr>
        <p:spPr>
          <a:xfrm>
            <a:off x="7909610" y="4245326"/>
            <a:ext cx="3128985" cy="1229056"/>
          </a:xfrm>
          <a:prstGeom prst="chevron">
            <a:avLst>
              <a:gd name="adj" fmla="val 3095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45292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종결 단계</a:t>
            </a:r>
            <a:r>
              <a:rPr lang="en-US" altLang="ko-KR" sz="2400" dirty="0" smtClean="0">
                <a:solidFill>
                  <a:srgbClr val="45292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rgbClr val="45292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</a:br>
            <a:r>
              <a:rPr lang="ko-KR" altLang="en-US" sz="2000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행동 변화 정착</a:t>
            </a:r>
            <a:endParaRPr lang="en-US" altLang="ko-KR" sz="2000" dirty="0" smtClean="0">
              <a:solidFill>
                <a:srgbClr val="8A6F3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263316" y="1646478"/>
            <a:ext cx="2611354" cy="389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행동 변화의 </a:t>
            </a:r>
            <a:r>
              <a:rPr lang="en-US" altLang="ko-KR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6</a:t>
            </a:r>
            <a:r>
              <a:rPr lang="ko-KR" altLang="en-US" sz="2400" dirty="0" smtClean="0">
                <a:ln w="12700">
                  <a:noFill/>
                </a:ln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단계</a:t>
            </a:r>
            <a:endParaRPr lang="ko-KR" altLang="en-US" sz="2400" dirty="0">
              <a:ln w="12700">
                <a:noFill/>
              </a:ln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653962" y="4023575"/>
            <a:ext cx="751974" cy="1703041"/>
          </a:xfrm>
          <a:prstGeom prst="rect">
            <a:avLst/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94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492292" y="397041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263969" y="883705"/>
            <a:ext cx="2317583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>
                <a:ln w="12700">
                  <a:noFill/>
                </a:ln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팀원 소개</a:t>
            </a:r>
            <a:endParaRPr lang="ko-KR" altLang="en-US" sz="4000" dirty="0">
              <a:ln w="12700">
                <a:noFill/>
              </a:ln>
              <a:solidFill>
                <a:srgbClr val="46282C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04135" y="758791"/>
            <a:ext cx="88233" cy="790661"/>
          </a:xfrm>
          <a:prstGeom prst="rect">
            <a:avLst/>
          </a:prstGeom>
          <a:solidFill>
            <a:srgbClr val="462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6F3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74" b="98592" l="0" r="100000">
                        <a14:foregroundMark x1="24063" y1="70892" x2="79375" y2="82160"/>
                        <a14:foregroundMark x1="13438" y1="78638" x2="84063" y2="92958"/>
                        <a14:foregroundMark x1="6563" y1="81221" x2="16875" y2="913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6657" y="2446680"/>
            <a:ext cx="1424946" cy="18969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0625" y1="87591" x2="89688" y2="902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1886" y="2446681"/>
            <a:ext cx="1476950" cy="18969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11875" y1="94500" x2="81250" y2="89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994" y="2421951"/>
            <a:ext cx="1538396" cy="1922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8750" y1="92701" x2="85938" y2="90511"/>
                        <a14:foregroundMark x1="55937" y1="98297" x2="55937" y2="98297"/>
                        <a14:foregroundMark x1="45938" y1="96837" x2="55313" y2="97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7567" y="2421951"/>
            <a:ext cx="1497222" cy="19229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19063" y1="85446" x2="93750" y2="94601"/>
                        <a14:foregroundMark x1="18125" y1="76761" x2="5938" y2="927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48977" y="2421950"/>
            <a:ext cx="1444502" cy="19229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17188" y1="76056" x2="88750" y2="920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5247" y="2421951"/>
            <a:ext cx="1444502" cy="192299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177047" y="4482729"/>
            <a:ext cx="1050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윤병희</a:t>
            </a:r>
            <a:endParaRPr lang="ko-KR" altLang="en-US" sz="2400" dirty="0">
              <a:solidFill>
                <a:srgbClr val="46282C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81034" y="4482729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김영진</a:t>
            </a:r>
            <a:endParaRPr lang="ko-KR" altLang="en-US" sz="2400" dirty="0">
              <a:solidFill>
                <a:srgbClr val="46282C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733985" y="4482729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엄윤준</a:t>
            </a:r>
            <a:endParaRPr lang="ko-KR" altLang="en-US" sz="2400" dirty="0">
              <a:solidFill>
                <a:srgbClr val="46282C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75216" y="4482729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원기훈</a:t>
            </a:r>
            <a:endParaRPr lang="ko-KR" altLang="en-US" sz="2400" dirty="0">
              <a:solidFill>
                <a:srgbClr val="46282C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246083" y="4482729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정유진</a:t>
            </a:r>
            <a:endParaRPr lang="ko-KR" altLang="en-US" sz="2400" dirty="0">
              <a:solidFill>
                <a:srgbClr val="46282C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002353" y="4482729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형서희</a:t>
            </a:r>
            <a:endParaRPr lang="ko-KR" altLang="en-US" sz="2400" dirty="0">
              <a:solidFill>
                <a:srgbClr val="46282C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25000" y1="40493" x2="32471" y2="31338"/>
                        <a14:foregroundMark x1="34195" y1="32042" x2="41667" y2="35211"/>
                        <a14:foregroundMark x1="23851" y1="44014" x2="23851" y2="44014"/>
                        <a14:foregroundMark x1="25000" y1="34859" x2="16092" y2="40141"/>
                        <a14:foregroundMark x1="14655" y1="44366" x2="14368" y2="49648"/>
                        <a14:foregroundMark x1="15230" y1="42606" x2="15230" y2="42606"/>
                        <a14:foregroundMark x1="60345" y1="35915" x2="68103" y2="32042"/>
                        <a14:foregroundMark x1="69540" y1="33099" x2="79023" y2="43662"/>
                        <a14:foregroundMark x1="81897" y1="42606" x2="77299" y2="58803"/>
                        <a14:foregroundMark x1="84195" y1="46479" x2="74713" y2="64085"/>
                        <a14:foregroundMark x1="18678" y1="44014" x2="24425" y2="64085"/>
                        <a14:foregroundMark x1="50287" y1="31690" x2="50287" y2="43662"/>
                        <a14:foregroundMark x1="69828" y1="33099" x2="82184" y2="37676"/>
                        <a14:foregroundMark x1="84195" y1="38732" x2="87069" y2="49648"/>
                        <a14:foregroundMark x1="86494" y1="51056" x2="81322" y2="56338"/>
                        <a14:foregroundMark x1="85632" y1="41901" x2="87069" y2="47183"/>
                        <a14:foregroundMark x1="13506" y1="47535" x2="13506" y2="47535"/>
                        <a14:foregroundMark x1="15517" y1="53169" x2="18103" y2="55282"/>
                        <a14:foregroundMark x1="20977" y1="35915" x2="20977" y2="35915"/>
                        <a14:foregroundMark x1="63506" y1="33451" x2="65517" y2="31690"/>
                        <a14:backgroundMark x1="25862" y1="83099" x2="74138" y2="827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790" y="1863893"/>
            <a:ext cx="1198802" cy="97833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60269" y="4839739"/>
            <a:ext cx="18838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Mobile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버전 관리 및 배포</a:t>
            </a:r>
            <a:endParaRPr lang="ko-KR" altLang="en-US" dirty="0">
              <a:solidFill>
                <a:srgbClr val="8A6F3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57854" y="4839739"/>
            <a:ext cx="10966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Mobile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GM</a:t>
            </a:r>
            <a:endParaRPr lang="ko-KR" altLang="en-US" dirty="0">
              <a:solidFill>
                <a:srgbClr val="8A6F3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02341" y="4839739"/>
            <a:ext cx="1113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Mobile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Design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452036" y="4839739"/>
            <a:ext cx="10966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Mobile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AI/ML</a:t>
            </a:r>
            <a:endParaRPr lang="ko-KR" altLang="en-US" dirty="0">
              <a:solidFill>
                <a:srgbClr val="8A6F3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222903" y="4839739"/>
            <a:ext cx="10966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Mobile</a:t>
            </a:r>
            <a:br>
              <a:rPr lang="en-US" altLang="ko-KR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</a:br>
            <a:r>
              <a:rPr lang="en-US" altLang="ko-KR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DB</a:t>
            </a:r>
            <a:endParaRPr lang="ko-KR" altLang="en-US" dirty="0">
              <a:solidFill>
                <a:srgbClr val="8A6F3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970709" y="4839739"/>
            <a:ext cx="1113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Mobile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8A6F3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Design</a:t>
            </a:r>
            <a:endParaRPr lang="ko-KR" altLang="en-US" dirty="0">
              <a:solidFill>
                <a:srgbClr val="8A6F30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62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051510" y="1264650"/>
            <a:ext cx="5729037" cy="1546057"/>
          </a:xfrm>
        </p:spPr>
        <p:txBody>
          <a:bodyPr anchor="ctr">
            <a:noAutofit/>
          </a:bodyPr>
          <a:lstStyle/>
          <a:p>
            <a:pPr algn="r"/>
            <a:r>
              <a:rPr lang="ko-KR" altLang="en-US" sz="9600" dirty="0" smtClean="0">
                <a:ln w="38100">
                  <a:solidFill>
                    <a:srgbClr val="FFFFFF"/>
                  </a:solidFill>
                </a:ln>
                <a:solidFill>
                  <a:srgbClr val="FAC403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  <a:cs typeface="둥근모꼴" panose="020B0500000000000000" pitchFamily="50" charset="-127"/>
              </a:rPr>
              <a:t>반숙이</a:t>
            </a:r>
            <a:endParaRPr lang="ko-KR" altLang="en-US" sz="9600" dirty="0">
              <a:ln w="38100">
                <a:solidFill>
                  <a:srgbClr val="FFFFFF"/>
                </a:solidFill>
              </a:ln>
              <a:solidFill>
                <a:srgbClr val="FAC403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SB 어그로 Bold" panose="02020603020101020101" pitchFamily="18" charset="-127"/>
              <a:ea typeface="SB 어그로 Bold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719263" y="520281"/>
            <a:ext cx="5061284" cy="665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dirty="0" smtClean="0">
                <a:ln w="12700">
                  <a:noFill/>
                </a:ln>
                <a:solidFill>
                  <a:srgbClr val="45292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둥근모꼴" panose="020B0500000000000000" pitchFamily="50" charset="-127"/>
              </a:rPr>
              <a:t>당신의 일상을 움직이게 할</a:t>
            </a:r>
            <a:endParaRPr lang="ko-KR" altLang="en-US" sz="3200" dirty="0">
              <a:ln w="12700">
                <a:noFill/>
              </a:ln>
              <a:solidFill>
                <a:srgbClr val="452929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둥근모꼴" panose="020B05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31" y="3694111"/>
            <a:ext cx="2143628" cy="214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5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13049" y="970236"/>
            <a:ext cx="6565902" cy="864580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국내 최신 생활습관 지표</a:t>
            </a:r>
            <a:endParaRPr lang="en-US" altLang="ko-KR" sz="4000" dirty="0" smtClean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22742" y="3077570"/>
            <a:ext cx="785612" cy="2182320"/>
          </a:xfrm>
          <a:prstGeom prst="rect">
            <a:avLst/>
          </a:prstGeom>
          <a:solidFill>
            <a:srgbClr val="FBD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0905" y="3319440"/>
            <a:ext cx="785612" cy="1939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19097" y="3203250"/>
            <a:ext cx="785612" cy="2052200"/>
          </a:xfrm>
          <a:prstGeom prst="rect">
            <a:avLst/>
          </a:prstGeom>
          <a:solidFill>
            <a:srgbClr val="FBD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47260" y="3073130"/>
            <a:ext cx="785612" cy="2182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15452" y="3133750"/>
            <a:ext cx="785612" cy="2121700"/>
          </a:xfrm>
          <a:prstGeom prst="rect">
            <a:avLst/>
          </a:prstGeom>
          <a:solidFill>
            <a:srgbClr val="FBD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443615" y="3998383"/>
            <a:ext cx="785612" cy="1273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905741" y="4074158"/>
            <a:ext cx="785612" cy="1121470"/>
          </a:xfrm>
          <a:prstGeom prst="rect">
            <a:avLst/>
          </a:prstGeom>
          <a:solidFill>
            <a:srgbClr val="FBD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935840" y="3073130"/>
            <a:ext cx="785612" cy="21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315474" y="2023227"/>
            <a:ext cx="785612" cy="141981"/>
          </a:xfrm>
          <a:prstGeom prst="rect">
            <a:avLst/>
          </a:prstGeom>
          <a:solidFill>
            <a:srgbClr val="FBD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" name="직사각형 13"/>
          <p:cNvSpPr/>
          <p:nvPr/>
        </p:nvSpPr>
        <p:spPr>
          <a:xfrm>
            <a:off x="9315474" y="2425498"/>
            <a:ext cx="785612" cy="1419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부제목 2"/>
          <p:cNvSpPr txBox="1">
            <a:spLocks/>
          </p:cNvSpPr>
          <p:nvPr/>
        </p:nvSpPr>
        <p:spPr>
          <a:xfrm>
            <a:off x="10066015" y="1925772"/>
            <a:ext cx="896242" cy="3368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dirty="0" smtClean="0"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국내</a:t>
            </a:r>
            <a:endParaRPr lang="en-US" altLang="ko-KR" sz="1600" dirty="0" smtClean="0"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30" name="부제목 2"/>
          <p:cNvSpPr txBox="1">
            <a:spLocks/>
          </p:cNvSpPr>
          <p:nvPr/>
        </p:nvSpPr>
        <p:spPr>
          <a:xfrm>
            <a:off x="10066015" y="2346822"/>
            <a:ext cx="896242" cy="3368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전체</a:t>
            </a:r>
            <a:endParaRPr lang="en-US" altLang="ko-KR" sz="1600" dirty="0" smtClean="0">
              <a:solidFill>
                <a:schemeClr val="bg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 rot="10800000" flipH="1" flipV="1">
            <a:off x="1262743" y="4229350"/>
            <a:ext cx="2122713" cy="582133"/>
          </a:xfrm>
          <a:prstGeom prst="roundRect">
            <a:avLst>
              <a:gd name="adj" fmla="val 41274"/>
            </a:avLst>
          </a:prstGeom>
          <a:solidFill>
            <a:srgbClr val="FFFFFF">
              <a:alpha val="85098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1h / </a:t>
            </a:r>
            <a:r>
              <a:rPr lang="ko-KR" altLang="en-US" sz="2400" dirty="0"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일 </a:t>
            </a:r>
            <a:r>
              <a:rPr lang="ko-KR" altLang="en-US" sz="2400" dirty="0" smtClean="0"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초과</a:t>
            </a:r>
            <a:endParaRPr lang="en-US" altLang="ko-KR" sz="2400" dirty="0">
              <a:solidFill>
                <a:srgbClr val="46282C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 rot="10800000" flipH="1" flipV="1">
            <a:off x="3764628" y="4229350"/>
            <a:ext cx="2122713" cy="582133"/>
          </a:xfrm>
          <a:prstGeom prst="roundRect">
            <a:avLst>
              <a:gd name="adj" fmla="val 41274"/>
            </a:avLst>
          </a:prstGeom>
          <a:solidFill>
            <a:srgbClr val="FFFFFF">
              <a:alpha val="85098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7min</a:t>
            </a:r>
            <a:r>
              <a:rPr lang="ko-KR" altLang="en-US" sz="2400" dirty="0" smtClean="0"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부족</a:t>
            </a:r>
            <a:endParaRPr lang="en-US" altLang="ko-KR" sz="2400" dirty="0">
              <a:solidFill>
                <a:srgbClr val="46282C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 rot="10800000" flipH="1" flipV="1">
            <a:off x="6266512" y="4229350"/>
            <a:ext cx="2122713" cy="582133"/>
          </a:xfrm>
          <a:prstGeom prst="roundRect">
            <a:avLst>
              <a:gd name="adj" fmla="val 41274"/>
            </a:avLst>
          </a:prstGeom>
          <a:solidFill>
            <a:srgbClr val="FFFFFF">
              <a:alpha val="85098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2h / </a:t>
            </a:r>
            <a:r>
              <a:rPr lang="ko-KR" altLang="en-US" sz="2400" dirty="0" smtClean="0"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일 초과</a:t>
            </a:r>
            <a:endParaRPr lang="en-US" altLang="ko-KR" sz="2400" dirty="0">
              <a:solidFill>
                <a:srgbClr val="46282C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 rot="10800000" flipH="1" flipV="1">
            <a:off x="8761661" y="4229350"/>
            <a:ext cx="2122713" cy="582133"/>
          </a:xfrm>
          <a:prstGeom prst="roundRect">
            <a:avLst>
              <a:gd name="adj" fmla="val 41274"/>
            </a:avLst>
          </a:prstGeom>
          <a:solidFill>
            <a:srgbClr val="FFFFFF">
              <a:alpha val="85098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47.5% </a:t>
            </a:r>
            <a:r>
              <a:rPr lang="ko-KR" altLang="en-US" sz="2400" dirty="0" smtClean="0">
                <a:solidFill>
                  <a:srgbClr val="46282C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미달</a:t>
            </a:r>
            <a:endParaRPr lang="en-US" altLang="ko-KR" sz="2400" dirty="0">
              <a:solidFill>
                <a:srgbClr val="46282C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0" name="부제목 2"/>
          <p:cNvSpPr txBox="1">
            <a:spLocks/>
          </p:cNvSpPr>
          <p:nvPr/>
        </p:nvSpPr>
        <p:spPr>
          <a:xfrm>
            <a:off x="1381740" y="5381745"/>
            <a:ext cx="1884717" cy="679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32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좌식 시간</a:t>
            </a:r>
            <a:endParaRPr lang="en-US" altLang="ko-KR" sz="3200" dirty="0" smtClean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3" name="부제목 2"/>
          <p:cNvSpPr txBox="1">
            <a:spLocks/>
          </p:cNvSpPr>
          <p:nvPr/>
        </p:nvSpPr>
        <p:spPr>
          <a:xfrm>
            <a:off x="3883625" y="5381745"/>
            <a:ext cx="1884717" cy="679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32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수면 시간</a:t>
            </a:r>
            <a:endParaRPr lang="en-US" altLang="ko-KR" sz="3200" dirty="0" smtClean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4" name="부제목 2"/>
          <p:cNvSpPr txBox="1">
            <a:spLocks/>
          </p:cNvSpPr>
          <p:nvPr/>
        </p:nvSpPr>
        <p:spPr>
          <a:xfrm>
            <a:off x="6164879" y="5381745"/>
            <a:ext cx="2325978" cy="679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320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스크린 타임</a:t>
            </a:r>
            <a:endParaRPr lang="en-US" altLang="ko-KR" sz="3200" dirty="0" smtClean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5" name="부제목 2"/>
          <p:cNvSpPr txBox="1">
            <a:spLocks/>
          </p:cNvSpPr>
          <p:nvPr/>
        </p:nvSpPr>
        <p:spPr>
          <a:xfrm>
            <a:off x="8683777" y="5381745"/>
            <a:ext cx="2278480" cy="679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320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유산소 활동</a:t>
            </a:r>
            <a:endParaRPr lang="en-US" altLang="ko-KR" sz="3200" dirty="0" smtClean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6" name="부제목 2"/>
          <p:cNvSpPr txBox="1">
            <a:spLocks/>
          </p:cNvSpPr>
          <p:nvPr/>
        </p:nvSpPr>
        <p:spPr>
          <a:xfrm>
            <a:off x="2488708" y="6539073"/>
            <a:ext cx="9253757" cy="239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조사 기관 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: KDCA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국민건강통계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한국갤럽 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2023, </a:t>
            </a:r>
            <a:r>
              <a:rPr lang="ko-KR" altLang="en-US" sz="1200" dirty="0" err="1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방통위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2024,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국민건강영양조사 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2023, </a:t>
            </a:r>
            <a:r>
              <a:rPr lang="ko-KR" altLang="en-US" sz="1200" dirty="0" err="1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뉴시스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1200" dirty="0" err="1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질병관리청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1200" dirty="0" err="1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Khepi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연합뉴스 동아일보</a:t>
            </a:r>
            <a:endParaRPr lang="en-US" altLang="ko-KR" sz="1200" dirty="0" smtClean="0">
              <a:solidFill>
                <a:schemeClr val="bg1">
                  <a:lumMod val="9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64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13049" y="2512438"/>
            <a:ext cx="6565902" cy="1857185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하루 </a:t>
            </a:r>
            <a:r>
              <a:rPr lang="en-US" altLang="ko-KR" sz="40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9</a:t>
            </a:r>
            <a:r>
              <a:rPr lang="ko-KR" altLang="en-US" sz="40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시간 이상 착석</a:t>
            </a:r>
            <a:endParaRPr lang="en-US" altLang="ko-KR" sz="4000" dirty="0" smtClean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40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하루 </a:t>
            </a:r>
            <a:r>
              <a:rPr lang="en-US" altLang="ko-KR" sz="40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5</a:t>
            </a:r>
            <a:r>
              <a:rPr lang="ko-KR" altLang="en-US" sz="40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시간 이상 화면 시청</a:t>
            </a:r>
            <a:endParaRPr lang="en-US" altLang="ko-KR" sz="4000" dirty="0" smtClean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17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13049" y="1719512"/>
            <a:ext cx="6565902" cy="3443038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작은 시간 </a:t>
            </a:r>
            <a:r>
              <a:rPr lang="ko-KR" altLang="en-US" sz="4000" dirty="0" err="1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재배분</a:t>
            </a:r>
            <a:endParaRPr lang="en-US" altLang="ko-KR" sz="4000" dirty="0" smtClean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▼</a:t>
            </a:r>
            <a:endParaRPr lang="en-US" altLang="ko-KR" sz="4000" dirty="0" smtClean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건강 효과 </a:t>
            </a:r>
            <a:r>
              <a:rPr lang="en-US" altLang="ko-KR" sz="4000" dirty="0" smtClean="0"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 </a:t>
            </a:r>
            <a:r>
              <a:rPr lang="ko-KR" altLang="en-US" sz="4000" dirty="0" smtClean="0"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삶의 질 증진</a:t>
            </a:r>
            <a:endParaRPr lang="en-US" altLang="ko-KR" sz="4000" dirty="0" smtClean="0"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33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13049" y="2395978"/>
            <a:ext cx="6565902" cy="2090105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6000" dirty="0" smtClean="0"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조금</a:t>
            </a:r>
            <a:endParaRPr lang="en-US" altLang="ko-KR" sz="6000" dirty="0" smtClean="0"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35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13049" y="2395978"/>
            <a:ext cx="6565902" cy="2090105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4800" dirty="0" smtClean="0"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조금</a:t>
            </a:r>
            <a:r>
              <a:rPr lang="ko-KR" altLang="en-US" sz="48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만 더 움직이고</a:t>
            </a:r>
            <a:r>
              <a:rPr lang="en-US" altLang="ko-KR" sz="48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ko-KR" altLang="en-US" sz="4800" dirty="0" smtClean="0"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조금</a:t>
            </a:r>
            <a:r>
              <a:rPr lang="ko-KR" altLang="en-US" sz="48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만 덜 보자</a:t>
            </a:r>
            <a:endParaRPr lang="en-US" altLang="ko-KR" sz="4800" dirty="0" smtClean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90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2292" y="397042"/>
            <a:ext cx="11207416" cy="6087979"/>
          </a:xfrm>
          <a:prstGeom prst="roundRect">
            <a:avLst>
              <a:gd name="adj" fmla="val 2174"/>
            </a:avLst>
          </a:prstGeom>
          <a:solidFill>
            <a:srgbClr val="45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057177" y="1991934"/>
            <a:ext cx="1911352" cy="913279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3200" dirty="0" smtClean="0">
                <a:solidFill>
                  <a:schemeClr val="bg1">
                    <a:lumMod val="8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30</a:t>
            </a:r>
            <a:r>
              <a:rPr lang="ko-KR" altLang="en-US" sz="3200" dirty="0" smtClean="0">
                <a:solidFill>
                  <a:schemeClr val="bg1">
                    <a:lumMod val="8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분</a:t>
            </a:r>
            <a:endParaRPr lang="en-US" altLang="ko-KR" sz="3200" dirty="0" smtClean="0">
              <a:solidFill>
                <a:schemeClr val="bg1">
                  <a:lumMod val="8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026" name="Picture 2" descr="9개의 이라스토야 아이디어 | 이모티콘, 일본, 캐릭터 일러스트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276" l="0" r="987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514" y="2394287"/>
            <a:ext cx="2826441" cy="209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390" b="94390" l="6171" r="41742">
                        <a14:foregroundMark x1="25045" y1="53659" x2="25045" y2="53659"/>
                        <a14:backgroundMark x1="34483" y1="78780" x2="33212" y2="90244"/>
                      </a14:backgroundRemoval>
                    </a14:imgEffect>
                  </a14:imgLayer>
                </a14:imgProps>
              </a:ext>
            </a:extLst>
          </a:blip>
          <a:srcRect l="3539" t="4564" r="58090" b="7352"/>
          <a:stretch/>
        </p:blipFill>
        <p:spPr>
          <a:xfrm>
            <a:off x="7970683" y="1112139"/>
            <a:ext cx="2726870" cy="4657784"/>
          </a:xfrm>
          <a:prstGeom prst="rect">
            <a:avLst/>
          </a:prstGeom>
        </p:spPr>
      </p:pic>
      <p:sp>
        <p:nvSpPr>
          <p:cNvPr id="4" name="왼쪽/오른쪽 화살표 3"/>
          <p:cNvSpPr/>
          <p:nvPr/>
        </p:nvSpPr>
        <p:spPr>
          <a:xfrm>
            <a:off x="4973268" y="3554240"/>
            <a:ext cx="2079171" cy="435429"/>
          </a:xfrm>
          <a:prstGeom prst="leftRightArrow">
            <a:avLst>
              <a:gd name="adj1" fmla="val 30000"/>
              <a:gd name="adj2" fmla="val 675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973268" y="2734035"/>
            <a:ext cx="2079171" cy="435429"/>
          </a:xfrm>
          <a:prstGeom prst="rightArrow">
            <a:avLst>
              <a:gd name="adj1" fmla="val 35000"/>
              <a:gd name="adj2" fmla="val 7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5057177" y="3860907"/>
            <a:ext cx="1911352" cy="913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3200" dirty="0" smtClean="0">
                <a:solidFill>
                  <a:schemeClr val="bg1">
                    <a:lumMod val="8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30</a:t>
            </a:r>
            <a:r>
              <a:rPr lang="ko-KR" altLang="en-US" sz="3200" dirty="0" smtClean="0">
                <a:solidFill>
                  <a:schemeClr val="bg1">
                    <a:lumMod val="8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분</a:t>
            </a:r>
            <a:endParaRPr lang="en-US" altLang="ko-KR" sz="3200" dirty="0" smtClean="0">
              <a:solidFill>
                <a:schemeClr val="bg1">
                  <a:lumMod val="8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>
            <a:off x="3620431" y="1205183"/>
            <a:ext cx="4784844" cy="57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4000" dirty="0" smtClean="0"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사망 위험 </a:t>
            </a:r>
            <a:r>
              <a:rPr lang="en-US" altLang="ko-KR" sz="4000" dirty="0" smtClean="0"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14% </a:t>
            </a:r>
            <a:r>
              <a:rPr lang="ko-KR" altLang="en-US" sz="4000" dirty="0" smtClean="0"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감소</a:t>
            </a:r>
            <a:endParaRPr lang="en-US" altLang="ko-KR" sz="4000" dirty="0" smtClean="0"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4076738" y="5120301"/>
            <a:ext cx="3872230" cy="57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4000" dirty="0" smtClean="0"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혈압</a:t>
            </a:r>
            <a:r>
              <a:rPr lang="en-US" altLang="ko-KR" sz="4000" dirty="0" smtClean="0"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·</a:t>
            </a:r>
            <a:r>
              <a:rPr lang="ko-KR" altLang="en-US" sz="4000" dirty="0" smtClean="0">
                <a:solidFill>
                  <a:srgbClr val="FBD75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혈당 개선</a:t>
            </a:r>
            <a:endParaRPr lang="en-US" altLang="ko-KR" sz="4000" dirty="0" smtClean="0">
              <a:solidFill>
                <a:srgbClr val="FBD75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2488708" y="6539073"/>
            <a:ext cx="9253757" cy="239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출처 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: ACS </a:t>
            </a:r>
            <a:r>
              <a:rPr lang="ko-KR" altLang="en-US" sz="1200" dirty="0" err="1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코호트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연구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NPR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보도</a:t>
            </a:r>
            <a:endParaRPr lang="en-US" altLang="ko-KR" sz="1200" dirty="0" smtClean="0">
              <a:solidFill>
                <a:schemeClr val="bg1">
                  <a:lumMod val="9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390" b="94390" l="6171" r="41742">
                        <a14:foregroundMark x1="25045" y1="53659" x2="25045" y2="53659"/>
                        <a14:backgroundMark x1="34483" y1="78780" x2="33212" y2="90244"/>
                      </a14:backgroundRemoval>
                    </a14:imgEffect>
                  </a14:imgLayer>
                </a14:imgProps>
              </a:ext>
            </a:extLst>
          </a:blip>
          <a:srcRect l="3539" t="71548" r="87524" b="7353"/>
          <a:stretch/>
        </p:blipFill>
        <p:spPr>
          <a:xfrm flipH="1">
            <a:off x="9661357" y="4708268"/>
            <a:ext cx="635142" cy="106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8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85098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742</Words>
  <Application>Microsoft Office PowerPoint</Application>
  <PresentationFormat>와이드스크린</PresentationFormat>
  <Paragraphs>188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SB 어그로 Bold</vt:lpstr>
      <vt:lpstr>SB 어그로 Light</vt:lpstr>
      <vt:lpstr>SB 어그로 Medium</vt:lpstr>
      <vt:lpstr>둥근모꼴</vt:lpstr>
      <vt:lpstr>맑은 고딕</vt:lpstr>
      <vt:lpstr>Arial</vt:lpstr>
      <vt:lpstr>Office 테마</vt:lpstr>
      <vt:lpstr>반숙이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반숙이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80</cp:revision>
  <dcterms:created xsi:type="dcterms:W3CDTF">2025-04-24T00:53:40Z</dcterms:created>
  <dcterms:modified xsi:type="dcterms:W3CDTF">2025-04-25T01:56:02Z</dcterms:modified>
</cp:coreProperties>
</file>